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9"/>
  </p:handoutMasterIdLst>
  <p:sldIdLst>
    <p:sldId id="256" r:id="rId3"/>
    <p:sldId id="257" r:id="rId5"/>
    <p:sldId id="258" r:id="rId6"/>
    <p:sldId id="272" r:id="rId7"/>
    <p:sldId id="259" r:id="rId8"/>
    <p:sldId id="262" r:id="rId9"/>
    <p:sldId id="284" r:id="rId10"/>
    <p:sldId id="286" r:id="rId11"/>
    <p:sldId id="260" r:id="rId12"/>
    <p:sldId id="330" r:id="rId13"/>
    <p:sldId id="282" r:id="rId14"/>
    <p:sldId id="331" r:id="rId15"/>
    <p:sldId id="303" r:id="rId16"/>
    <p:sldId id="305" r:id="rId17"/>
    <p:sldId id="306" r:id="rId18"/>
    <p:sldId id="307" r:id="rId19"/>
    <p:sldId id="309" r:id="rId20"/>
    <p:sldId id="316" r:id="rId21"/>
    <p:sldId id="317" r:id="rId22"/>
    <p:sldId id="318" r:id="rId23"/>
    <p:sldId id="319" r:id="rId24"/>
    <p:sldId id="326" r:id="rId25"/>
    <p:sldId id="323" r:id="rId26"/>
    <p:sldId id="322" r:id="rId27"/>
    <p:sldId id="321" r:id="rId28"/>
    <p:sldId id="327" r:id="rId29"/>
    <p:sldId id="328" r:id="rId30"/>
    <p:sldId id="283" r:id="rId31"/>
    <p:sldId id="329" r:id="rId32"/>
    <p:sldId id="285" r:id="rId33"/>
    <p:sldId id="287" r:id="rId34"/>
    <p:sldId id="288" r:id="rId35"/>
    <p:sldId id="289" r:id="rId36"/>
    <p:sldId id="269" r:id="rId37"/>
    <p:sldId id="299" r:id="rId38"/>
    <p:sldId id="290" r:id="rId39"/>
    <p:sldId id="291" r:id="rId40"/>
    <p:sldId id="292" r:id="rId41"/>
    <p:sldId id="293" r:id="rId42"/>
    <p:sldId id="298" r:id="rId43"/>
    <p:sldId id="300" r:id="rId44"/>
    <p:sldId id="297" r:id="rId45"/>
    <p:sldId id="296" r:id="rId46"/>
    <p:sldId id="295" r:id="rId47"/>
    <p:sldId id="294" r:id="rId48"/>
    <p:sldId id="301" r:id="rId49"/>
    <p:sldId id="302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14" r:id="rId65"/>
    <p:sldId id="346" r:id="rId66"/>
    <p:sldId id="347" r:id="rId67"/>
    <p:sldId id="304" r:id="rId68"/>
    <p:sldId id="348" r:id="rId69"/>
    <p:sldId id="349" r:id="rId70"/>
    <p:sldId id="350" r:id="rId71"/>
    <p:sldId id="351" r:id="rId72"/>
    <p:sldId id="308" r:id="rId73"/>
    <p:sldId id="310" r:id="rId74"/>
    <p:sldId id="311" r:id="rId75"/>
    <p:sldId id="312" r:id="rId76"/>
    <p:sldId id="313" r:id="rId77"/>
    <p:sldId id="279" r:id="rId78"/>
  </p:sldIdLst>
  <p:sldSz cx="12192000" cy="6858000"/>
  <p:notesSz cx="6858000" cy="9144000"/>
  <p:custDataLst>
    <p:tags r:id="rId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C10"/>
    <a:srgbClr val="0D2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44" autoAdjust="0"/>
  </p:normalViewPr>
  <p:slideViewPr>
    <p:cSldViewPr snapToGrid="0">
      <p:cViewPr varScale="1">
        <p:scale>
          <a:sx n="82" d="100"/>
          <a:sy n="82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tags" Target="tags/tag1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handoutMaster" Target="handoutMasters/handoutMaster1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E8F1F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CD0C1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E8F1F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D217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5.2</c:v>
                </c:pt>
                <c:pt idx="1">
                  <c:v>6.2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E8F1F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CD0C1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5.2</c:v>
                </c:pt>
                <c:pt idx="1">
                  <c:v>9.2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E8F1F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D217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6.2</c:v>
                </c:pt>
                <c:pt idx="1">
                  <c:v>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E8F1F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CD0C1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5.2</c:v>
                </c:pt>
                <c:pt idx="1">
                  <c:v>9.2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E8F1F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D217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5.2</c:v>
                </c:pt>
                <c:pt idx="1">
                  <c:v>6.2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E8F1F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0D217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5.2</c:v>
                </c:pt>
                <c:pt idx="1">
                  <c:v>6.2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FA5A-E7C9-4189-AA8A-154D9A09F1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63E5B-A1CB-4922-B0B4-D3AF489EC8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D3AED-4CB9-4FEE-963D-B14D34077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E6BDD-17EA-4120-8EB5-8E4AB222B1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chart" Target="../charts/chart8.xml"/><Relationship Id="rId7" Type="http://schemas.openxmlformats.org/officeDocument/2006/relationships/chart" Target="../charts/char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0" Type="http://schemas.openxmlformats.org/officeDocument/2006/relationships/notesSlide" Target="../notesSlides/notesSlide11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image" Target="../media/image107.png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7" Type="http://schemas.openxmlformats.org/officeDocument/2006/relationships/notesSlide" Target="../notesSlides/notesSlide27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13.png"/><Relationship Id="rId14" Type="http://schemas.openxmlformats.org/officeDocument/2006/relationships/image" Target="../media/image112.png"/><Relationship Id="rId13" Type="http://schemas.openxmlformats.org/officeDocument/2006/relationships/image" Target="../media/image73.png"/><Relationship Id="rId12" Type="http://schemas.openxmlformats.org/officeDocument/2006/relationships/image" Target="../media/image111.png"/><Relationship Id="rId11" Type="http://schemas.openxmlformats.org/officeDocument/2006/relationships/image" Target="../media/image110.png"/><Relationship Id="rId10" Type="http://schemas.openxmlformats.org/officeDocument/2006/relationships/image" Target="../media/image109.png"/><Relationship Id="rId1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3.png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1.png"/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5" t="2936" r="3732" b="1348"/>
          <a:stretch>
            <a:fillRect/>
          </a:stretch>
        </p:blipFill>
        <p:spPr>
          <a:xfrm>
            <a:off x="1259827" y="3111821"/>
            <a:ext cx="3055644" cy="2970765"/>
          </a:xfrm>
          <a:custGeom>
            <a:avLst/>
            <a:gdLst>
              <a:gd name="connsiteX0" fmla="*/ 1407204 w 3055644"/>
              <a:gd name="connsiteY0" fmla="*/ 0 h 2970765"/>
              <a:gd name="connsiteX1" fmla="*/ 2037096 w 3055644"/>
              <a:gd name="connsiteY1" fmla="*/ 93815 h 2970765"/>
              <a:gd name="connsiteX2" fmla="*/ 2562005 w 3055644"/>
              <a:gd name="connsiteY2" fmla="*/ 375255 h 2970765"/>
              <a:gd name="connsiteX3" fmla="*/ 2921625 w 3055644"/>
              <a:gd name="connsiteY3" fmla="*/ 842090 h 2970765"/>
              <a:gd name="connsiteX4" fmla="*/ 3055644 w 3055644"/>
              <a:gd name="connsiteY4" fmla="*/ 1487617 h 2970765"/>
              <a:gd name="connsiteX5" fmla="*/ 2930559 w 3055644"/>
              <a:gd name="connsiteY5" fmla="*/ 2090705 h 2970765"/>
              <a:gd name="connsiteX6" fmla="*/ 2595510 w 3055644"/>
              <a:gd name="connsiteY6" fmla="*/ 2559772 h 2970765"/>
              <a:gd name="connsiteX7" fmla="*/ 2108572 w 3055644"/>
              <a:gd name="connsiteY7" fmla="*/ 2863549 h 2970765"/>
              <a:gd name="connsiteX8" fmla="*/ 1527822 w 3055644"/>
              <a:gd name="connsiteY8" fmla="*/ 2970765 h 2970765"/>
              <a:gd name="connsiteX9" fmla="*/ 922501 w 3055644"/>
              <a:gd name="connsiteY9" fmla="*/ 2870250 h 2970765"/>
              <a:gd name="connsiteX10" fmla="*/ 437797 w 3055644"/>
              <a:gd name="connsiteY10" fmla="*/ 2579875 h 2970765"/>
              <a:gd name="connsiteX11" fmla="*/ 116151 w 3055644"/>
              <a:gd name="connsiteY11" fmla="*/ 2113041 h 2970765"/>
              <a:gd name="connsiteX12" fmla="*/ 0 w 3055644"/>
              <a:gd name="connsiteY12" fmla="*/ 1487617 h 2970765"/>
              <a:gd name="connsiteX13" fmla="*/ 116151 w 3055644"/>
              <a:gd name="connsiteY13" fmla="*/ 842090 h 2970765"/>
              <a:gd name="connsiteX14" fmla="*/ 433330 w 3055644"/>
              <a:gd name="connsiteY14" fmla="*/ 381956 h 2970765"/>
              <a:gd name="connsiteX15" fmla="*/ 859958 w 3055644"/>
              <a:gd name="connsiteY15" fmla="*/ 100516 h 2970765"/>
              <a:gd name="connsiteX16" fmla="*/ 1407204 w 3055644"/>
              <a:gd name="connsiteY16" fmla="*/ 0 h 29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5644" h="2970765">
                <a:moveTo>
                  <a:pt x="1407204" y="0"/>
                </a:moveTo>
                <a:cubicBezTo>
                  <a:pt x="1627592" y="0"/>
                  <a:pt x="1837556" y="31272"/>
                  <a:pt x="2037096" y="93815"/>
                </a:cubicBezTo>
                <a:cubicBezTo>
                  <a:pt x="2236636" y="156357"/>
                  <a:pt x="2411605" y="250170"/>
                  <a:pt x="2562005" y="375255"/>
                </a:cubicBezTo>
                <a:cubicBezTo>
                  <a:pt x="2712405" y="500341"/>
                  <a:pt x="2832278" y="655951"/>
                  <a:pt x="2921625" y="842090"/>
                </a:cubicBezTo>
                <a:cubicBezTo>
                  <a:pt x="3010970" y="1028228"/>
                  <a:pt x="3055644" y="1243403"/>
                  <a:pt x="3055644" y="1487617"/>
                </a:cubicBezTo>
                <a:cubicBezTo>
                  <a:pt x="3055644" y="1708005"/>
                  <a:pt x="3013948" y="1909034"/>
                  <a:pt x="2930559" y="2090705"/>
                </a:cubicBezTo>
                <a:cubicBezTo>
                  <a:pt x="2847169" y="2272375"/>
                  <a:pt x="2735485" y="2428731"/>
                  <a:pt x="2595510" y="2559772"/>
                </a:cubicBezTo>
                <a:cubicBezTo>
                  <a:pt x="2455535" y="2690814"/>
                  <a:pt x="2293222" y="2792073"/>
                  <a:pt x="2108572" y="2863549"/>
                </a:cubicBezTo>
                <a:cubicBezTo>
                  <a:pt x="1923924" y="2935027"/>
                  <a:pt x="1730340" y="2970765"/>
                  <a:pt x="1527822" y="2970765"/>
                </a:cubicBezTo>
                <a:cubicBezTo>
                  <a:pt x="1310413" y="2970765"/>
                  <a:pt x="1108639" y="2937260"/>
                  <a:pt x="922501" y="2870250"/>
                </a:cubicBezTo>
                <a:cubicBezTo>
                  <a:pt x="736363" y="2803241"/>
                  <a:pt x="574794" y="2706449"/>
                  <a:pt x="437797" y="2579875"/>
                </a:cubicBezTo>
                <a:cubicBezTo>
                  <a:pt x="300799" y="2453302"/>
                  <a:pt x="193584" y="2297690"/>
                  <a:pt x="116151" y="2113041"/>
                </a:cubicBezTo>
                <a:cubicBezTo>
                  <a:pt x="38716" y="1928392"/>
                  <a:pt x="0" y="1719917"/>
                  <a:pt x="0" y="1487617"/>
                </a:cubicBezTo>
                <a:cubicBezTo>
                  <a:pt x="0" y="1243403"/>
                  <a:pt x="38716" y="1028228"/>
                  <a:pt x="116151" y="842090"/>
                </a:cubicBezTo>
                <a:cubicBezTo>
                  <a:pt x="193584" y="655951"/>
                  <a:pt x="299311" y="502574"/>
                  <a:pt x="433330" y="381956"/>
                </a:cubicBezTo>
                <a:cubicBezTo>
                  <a:pt x="567349" y="261339"/>
                  <a:pt x="709559" y="167525"/>
                  <a:pt x="859958" y="100516"/>
                </a:cubicBezTo>
                <a:cubicBezTo>
                  <a:pt x="1010358" y="33505"/>
                  <a:pt x="1192774" y="0"/>
                  <a:pt x="1407204" y="0"/>
                </a:cubicBez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9" b="394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365999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2871087 w 12192000"/>
              <a:gd name="connsiteY3" fmla="*/ 6858000 h 6858000"/>
              <a:gd name="connsiteX4" fmla="*/ 3017955 w 12192000"/>
              <a:gd name="connsiteY4" fmla="*/ 6851884 h 6858000"/>
              <a:gd name="connsiteX5" fmla="*/ 3693496 w 12192000"/>
              <a:gd name="connsiteY5" fmla="*/ 6703206 h 6858000"/>
              <a:gd name="connsiteX6" fmla="*/ 4450706 w 12192000"/>
              <a:gd name="connsiteY6" fmla="*/ 6240839 h 6858000"/>
              <a:gd name="connsiteX7" fmla="*/ 4968914 w 12192000"/>
              <a:gd name="connsiteY7" fmla="*/ 5494798 h 6858000"/>
              <a:gd name="connsiteX8" fmla="*/ 5161009 w 12192000"/>
              <a:gd name="connsiteY8" fmla="*/ 4485185 h 6858000"/>
              <a:gd name="connsiteX9" fmla="*/ 4982316 w 12192000"/>
              <a:gd name="connsiteY9" fmla="*/ 3634161 h 6858000"/>
              <a:gd name="connsiteX10" fmla="*/ 4506548 w 12192000"/>
              <a:gd name="connsiteY10" fmla="*/ 2968531 h 6858000"/>
              <a:gd name="connsiteX11" fmla="*/ 3825282 w 12192000"/>
              <a:gd name="connsiteY11" fmla="*/ 2535202 h 6858000"/>
              <a:gd name="connsiteX12" fmla="*/ 3030100 w 12192000"/>
              <a:gd name="connsiteY12" fmla="*/ 2381080 h 6858000"/>
              <a:gd name="connsiteX13" fmla="*/ 2634743 w 12192000"/>
              <a:gd name="connsiteY13" fmla="*/ 2398948 h 6858000"/>
              <a:gd name="connsiteX14" fmla="*/ 2141104 w 12192000"/>
              <a:gd name="connsiteY14" fmla="*/ 2532968 h 6858000"/>
              <a:gd name="connsiteX15" fmla="*/ 0 w 12192000"/>
              <a:gd name="connsiteY15" fmla="*/ 0 h 6858000"/>
              <a:gd name="connsiteX16" fmla="*/ 2619107 w 12192000"/>
              <a:gd name="connsiteY16" fmla="*/ 0 h 6858000"/>
              <a:gd name="connsiteX17" fmla="*/ 961733 w 12192000"/>
              <a:gd name="connsiteY17" fmla="*/ 3010971 h 6858000"/>
              <a:gd name="connsiteX18" fmla="*/ 588712 w 12192000"/>
              <a:gd name="connsiteY18" fmla="*/ 3815087 h 6858000"/>
              <a:gd name="connsiteX19" fmla="*/ 439057 w 12192000"/>
              <a:gd name="connsiteY19" fmla="*/ 4592400 h 6858000"/>
              <a:gd name="connsiteX20" fmla="*/ 633386 w 12192000"/>
              <a:gd name="connsiteY20" fmla="*/ 5519368 h 6858000"/>
              <a:gd name="connsiteX21" fmla="*/ 1153828 w 12192000"/>
              <a:gd name="connsiteY21" fmla="*/ 6234138 h 6858000"/>
              <a:gd name="connsiteX22" fmla="*/ 1902103 w 12192000"/>
              <a:gd name="connsiteY22" fmla="*/ 6696505 h 6858000"/>
              <a:gd name="connsiteX23" fmla="*/ 2554192 w 12192000"/>
              <a:gd name="connsiteY23" fmla="*/ 6851465 h 6858000"/>
              <a:gd name="connsiteX24" fmla="*/ 2696986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3659992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871087" y="6858000"/>
                </a:lnTo>
                <a:lnTo>
                  <a:pt x="3017955" y="6851884"/>
                </a:lnTo>
                <a:cubicBezTo>
                  <a:pt x="3252768" y="6832061"/>
                  <a:pt x="3477948" y="6782501"/>
                  <a:pt x="3693496" y="6703206"/>
                </a:cubicBezTo>
                <a:cubicBezTo>
                  <a:pt x="3980894" y="6597479"/>
                  <a:pt x="4233296" y="6443358"/>
                  <a:pt x="4450706" y="6240839"/>
                </a:cubicBezTo>
                <a:cubicBezTo>
                  <a:pt x="4668114" y="6038321"/>
                  <a:pt x="4840852" y="5789640"/>
                  <a:pt x="4968914" y="5494798"/>
                </a:cubicBezTo>
                <a:cubicBezTo>
                  <a:pt x="5096977" y="5199955"/>
                  <a:pt x="5161009" y="4863418"/>
                  <a:pt x="5161009" y="4485185"/>
                </a:cubicBezTo>
                <a:cubicBezTo>
                  <a:pt x="5161009" y="4175451"/>
                  <a:pt x="5101444" y="3891776"/>
                  <a:pt x="4982316" y="3634161"/>
                </a:cubicBezTo>
                <a:cubicBezTo>
                  <a:pt x="4863189" y="3376546"/>
                  <a:pt x="4704599" y="3154670"/>
                  <a:pt x="4506548" y="2968531"/>
                </a:cubicBezTo>
                <a:cubicBezTo>
                  <a:pt x="4308496" y="2782393"/>
                  <a:pt x="4081408" y="2637950"/>
                  <a:pt x="3825282" y="2535202"/>
                </a:cubicBezTo>
                <a:cubicBezTo>
                  <a:pt x="3569156" y="2432453"/>
                  <a:pt x="3304095" y="2381080"/>
                  <a:pt x="3030100" y="2381080"/>
                </a:cubicBezTo>
                <a:cubicBezTo>
                  <a:pt x="2913950" y="2381080"/>
                  <a:pt x="2782164" y="2387035"/>
                  <a:pt x="2634743" y="2398948"/>
                </a:cubicBezTo>
                <a:cubicBezTo>
                  <a:pt x="2487321" y="2410862"/>
                  <a:pt x="2322776" y="2455534"/>
                  <a:pt x="2141104" y="2532968"/>
                </a:cubicBezTo>
                <a:close/>
                <a:moveTo>
                  <a:pt x="0" y="0"/>
                </a:moveTo>
                <a:lnTo>
                  <a:pt x="2619107" y="0"/>
                </a:lnTo>
                <a:lnTo>
                  <a:pt x="961733" y="3010971"/>
                </a:lnTo>
                <a:cubicBezTo>
                  <a:pt x="812822" y="3290923"/>
                  <a:pt x="688482" y="3558961"/>
                  <a:pt x="588712" y="3815087"/>
                </a:cubicBezTo>
                <a:cubicBezTo>
                  <a:pt x="488942" y="4071213"/>
                  <a:pt x="439057" y="4330317"/>
                  <a:pt x="439057" y="4592400"/>
                </a:cubicBezTo>
                <a:cubicBezTo>
                  <a:pt x="439057" y="4931916"/>
                  <a:pt x="503834" y="5240906"/>
                  <a:pt x="633386" y="5519368"/>
                </a:cubicBezTo>
                <a:cubicBezTo>
                  <a:pt x="762937" y="5797831"/>
                  <a:pt x="936418" y="6036087"/>
                  <a:pt x="1153828" y="6234138"/>
                </a:cubicBezTo>
                <a:cubicBezTo>
                  <a:pt x="1371237" y="6432189"/>
                  <a:pt x="1620662" y="6586311"/>
                  <a:pt x="1902103" y="6696505"/>
                </a:cubicBezTo>
                <a:cubicBezTo>
                  <a:pt x="2113184" y="6779151"/>
                  <a:pt x="2330547" y="6830804"/>
                  <a:pt x="2554192" y="6851465"/>
                </a:cubicBezTo>
                <a:lnTo>
                  <a:pt x="26969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5" name="组合 14"/>
          <p:cNvGrpSpPr/>
          <p:nvPr/>
        </p:nvGrpSpPr>
        <p:grpSpPr>
          <a:xfrm>
            <a:off x="0" y="0"/>
            <a:ext cx="12192000" cy="6858000"/>
            <a:chOff x="-6529329" y="-386758"/>
            <a:chExt cx="12192000" cy="6858000"/>
          </a:xfrm>
          <a:solidFill>
            <a:schemeClr val="accent1">
              <a:lumMod val="50000"/>
              <a:alpha val="89000"/>
            </a:schemeClr>
          </a:solidFill>
        </p:grpSpPr>
        <p:sp>
          <p:nvSpPr>
            <p:cNvPr id="13" name="任意多边形 12"/>
            <p:cNvSpPr/>
            <p:nvPr/>
          </p:nvSpPr>
          <p:spPr>
            <a:xfrm>
              <a:off x="-6529329" y="-386758"/>
              <a:ext cx="2696986" cy="6858000"/>
            </a:xfrm>
            <a:custGeom>
              <a:avLst/>
              <a:gdLst>
                <a:gd name="connsiteX0" fmla="*/ 0 w 2696986"/>
                <a:gd name="connsiteY0" fmla="*/ 0 h 6858000"/>
                <a:gd name="connsiteX1" fmla="*/ 2619107 w 2696986"/>
                <a:gd name="connsiteY1" fmla="*/ 0 h 6858000"/>
                <a:gd name="connsiteX2" fmla="*/ 961733 w 2696986"/>
                <a:gd name="connsiteY2" fmla="*/ 3010971 h 6858000"/>
                <a:gd name="connsiteX3" fmla="*/ 588712 w 2696986"/>
                <a:gd name="connsiteY3" fmla="*/ 3815087 h 6858000"/>
                <a:gd name="connsiteX4" fmla="*/ 439057 w 2696986"/>
                <a:gd name="connsiteY4" fmla="*/ 4592400 h 6858000"/>
                <a:gd name="connsiteX5" fmla="*/ 633386 w 2696986"/>
                <a:gd name="connsiteY5" fmla="*/ 5519368 h 6858000"/>
                <a:gd name="connsiteX6" fmla="*/ 1153828 w 2696986"/>
                <a:gd name="connsiteY6" fmla="*/ 6234138 h 6858000"/>
                <a:gd name="connsiteX7" fmla="*/ 1902103 w 2696986"/>
                <a:gd name="connsiteY7" fmla="*/ 6696505 h 6858000"/>
                <a:gd name="connsiteX8" fmla="*/ 2554192 w 2696986"/>
                <a:gd name="connsiteY8" fmla="*/ 6851465 h 6858000"/>
                <a:gd name="connsiteX9" fmla="*/ 2696986 w 2696986"/>
                <a:gd name="connsiteY9" fmla="*/ 6858000 h 6858000"/>
                <a:gd name="connsiteX10" fmla="*/ 0 w 2696986"/>
                <a:gd name="connsiteY10" fmla="*/ 6858000 h 6858000"/>
                <a:gd name="connsiteX11" fmla="*/ 0 w 2696986"/>
                <a:gd name="connsiteY11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6986" h="6858000">
                  <a:moveTo>
                    <a:pt x="0" y="0"/>
                  </a:moveTo>
                  <a:lnTo>
                    <a:pt x="2619107" y="0"/>
                  </a:lnTo>
                  <a:lnTo>
                    <a:pt x="961733" y="3010971"/>
                  </a:lnTo>
                  <a:cubicBezTo>
                    <a:pt x="812822" y="3290923"/>
                    <a:pt x="688482" y="3558961"/>
                    <a:pt x="588712" y="3815087"/>
                  </a:cubicBezTo>
                  <a:cubicBezTo>
                    <a:pt x="488942" y="4071213"/>
                    <a:pt x="439057" y="4330317"/>
                    <a:pt x="439057" y="4592400"/>
                  </a:cubicBezTo>
                  <a:cubicBezTo>
                    <a:pt x="439057" y="4931916"/>
                    <a:pt x="503834" y="5240906"/>
                    <a:pt x="633386" y="5519368"/>
                  </a:cubicBezTo>
                  <a:cubicBezTo>
                    <a:pt x="762937" y="5797831"/>
                    <a:pt x="936418" y="6036087"/>
                    <a:pt x="1153828" y="6234138"/>
                  </a:cubicBezTo>
                  <a:cubicBezTo>
                    <a:pt x="1371237" y="6432189"/>
                    <a:pt x="1620662" y="6586311"/>
                    <a:pt x="1902103" y="6696505"/>
                  </a:cubicBezTo>
                  <a:cubicBezTo>
                    <a:pt x="2113184" y="6779151"/>
                    <a:pt x="2330547" y="6830804"/>
                    <a:pt x="2554192" y="6851465"/>
                  </a:cubicBezTo>
                  <a:lnTo>
                    <a:pt x="269698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-4388225" y="-386758"/>
              <a:ext cx="10050896" cy="6858000"/>
            </a:xfrm>
            <a:custGeom>
              <a:avLst/>
              <a:gdLst>
                <a:gd name="connsiteX0" fmla="*/ 1518888 w 10050896"/>
                <a:gd name="connsiteY0" fmla="*/ 0 h 6858000"/>
                <a:gd name="connsiteX1" fmla="*/ 10050896 w 10050896"/>
                <a:gd name="connsiteY1" fmla="*/ 0 h 6858000"/>
                <a:gd name="connsiteX2" fmla="*/ 10050896 w 10050896"/>
                <a:gd name="connsiteY2" fmla="*/ 6858000 h 6858000"/>
                <a:gd name="connsiteX3" fmla="*/ 729983 w 10050896"/>
                <a:gd name="connsiteY3" fmla="*/ 6858000 h 6858000"/>
                <a:gd name="connsiteX4" fmla="*/ 876851 w 10050896"/>
                <a:gd name="connsiteY4" fmla="*/ 6851884 h 6858000"/>
                <a:gd name="connsiteX5" fmla="*/ 1552392 w 10050896"/>
                <a:gd name="connsiteY5" fmla="*/ 6703206 h 6858000"/>
                <a:gd name="connsiteX6" fmla="*/ 2309602 w 10050896"/>
                <a:gd name="connsiteY6" fmla="*/ 6240839 h 6858000"/>
                <a:gd name="connsiteX7" fmla="*/ 2827810 w 10050896"/>
                <a:gd name="connsiteY7" fmla="*/ 5494798 h 6858000"/>
                <a:gd name="connsiteX8" fmla="*/ 3019905 w 10050896"/>
                <a:gd name="connsiteY8" fmla="*/ 4485185 h 6858000"/>
                <a:gd name="connsiteX9" fmla="*/ 2841212 w 10050896"/>
                <a:gd name="connsiteY9" fmla="*/ 3634161 h 6858000"/>
                <a:gd name="connsiteX10" fmla="*/ 2365444 w 10050896"/>
                <a:gd name="connsiteY10" fmla="*/ 2968531 h 6858000"/>
                <a:gd name="connsiteX11" fmla="*/ 1684178 w 10050896"/>
                <a:gd name="connsiteY11" fmla="*/ 2535202 h 6858000"/>
                <a:gd name="connsiteX12" fmla="*/ 888996 w 10050896"/>
                <a:gd name="connsiteY12" fmla="*/ 2381080 h 6858000"/>
                <a:gd name="connsiteX13" fmla="*/ 493639 w 10050896"/>
                <a:gd name="connsiteY13" fmla="*/ 2398948 h 6858000"/>
                <a:gd name="connsiteX14" fmla="*/ 0 w 10050896"/>
                <a:gd name="connsiteY14" fmla="*/ 2532968 h 6858000"/>
                <a:gd name="connsiteX15" fmla="*/ 1518888 w 10050896"/>
                <a:gd name="connsiteY1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0896" h="6858000">
                  <a:moveTo>
                    <a:pt x="1518888" y="0"/>
                  </a:moveTo>
                  <a:lnTo>
                    <a:pt x="10050896" y="0"/>
                  </a:lnTo>
                  <a:lnTo>
                    <a:pt x="10050896" y="6858000"/>
                  </a:lnTo>
                  <a:lnTo>
                    <a:pt x="729983" y="6858000"/>
                  </a:lnTo>
                  <a:lnTo>
                    <a:pt x="876851" y="6851884"/>
                  </a:lnTo>
                  <a:cubicBezTo>
                    <a:pt x="1111664" y="6832061"/>
                    <a:pt x="1336844" y="6782501"/>
                    <a:pt x="1552392" y="6703206"/>
                  </a:cubicBezTo>
                  <a:cubicBezTo>
                    <a:pt x="1839790" y="6597479"/>
                    <a:pt x="2092192" y="6443358"/>
                    <a:pt x="2309602" y="6240839"/>
                  </a:cubicBezTo>
                  <a:cubicBezTo>
                    <a:pt x="2527010" y="6038321"/>
                    <a:pt x="2699748" y="5789640"/>
                    <a:pt x="2827810" y="5494798"/>
                  </a:cubicBezTo>
                  <a:cubicBezTo>
                    <a:pt x="2955873" y="5199955"/>
                    <a:pt x="3019905" y="4863418"/>
                    <a:pt x="3019905" y="4485185"/>
                  </a:cubicBezTo>
                  <a:cubicBezTo>
                    <a:pt x="3019905" y="4175451"/>
                    <a:pt x="2960340" y="3891776"/>
                    <a:pt x="2841212" y="3634161"/>
                  </a:cubicBezTo>
                  <a:cubicBezTo>
                    <a:pt x="2722085" y="3376546"/>
                    <a:pt x="2563495" y="3154670"/>
                    <a:pt x="2365444" y="2968531"/>
                  </a:cubicBezTo>
                  <a:cubicBezTo>
                    <a:pt x="2167392" y="2782393"/>
                    <a:pt x="1940304" y="2637950"/>
                    <a:pt x="1684178" y="2535202"/>
                  </a:cubicBezTo>
                  <a:cubicBezTo>
                    <a:pt x="1428052" y="2432453"/>
                    <a:pt x="1162991" y="2381080"/>
                    <a:pt x="888996" y="2381080"/>
                  </a:cubicBezTo>
                  <a:cubicBezTo>
                    <a:pt x="772846" y="2381080"/>
                    <a:pt x="641060" y="2387035"/>
                    <a:pt x="493639" y="2398948"/>
                  </a:cubicBezTo>
                  <a:cubicBezTo>
                    <a:pt x="346217" y="2410862"/>
                    <a:pt x="181672" y="2455534"/>
                    <a:pt x="0" y="2532968"/>
                  </a:cubicBezTo>
                  <a:lnTo>
                    <a:pt x="151888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任意多边形 6"/>
          <p:cNvSpPr/>
          <p:nvPr/>
        </p:nvSpPr>
        <p:spPr>
          <a:xfrm>
            <a:off x="2696987" y="6858000"/>
            <a:ext cx="174101" cy="3796"/>
          </a:xfrm>
          <a:custGeom>
            <a:avLst/>
            <a:gdLst>
              <a:gd name="connsiteX0" fmla="*/ 0 w 174101"/>
              <a:gd name="connsiteY0" fmla="*/ 0 h 3796"/>
              <a:gd name="connsiteX1" fmla="*/ 174101 w 174101"/>
              <a:gd name="connsiteY1" fmla="*/ 0 h 3796"/>
              <a:gd name="connsiteX2" fmla="*/ 82945 w 174101"/>
              <a:gd name="connsiteY2" fmla="*/ 3796 h 3796"/>
              <a:gd name="connsiteX3" fmla="*/ 0 w 174101"/>
              <a:gd name="connsiteY3" fmla="*/ 0 h 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101" h="3796">
                <a:moveTo>
                  <a:pt x="0" y="0"/>
                </a:moveTo>
                <a:lnTo>
                  <a:pt x="174101" y="0"/>
                </a:lnTo>
                <a:lnTo>
                  <a:pt x="82945" y="37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77907" y="2266163"/>
            <a:ext cx="565892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8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6800" b="1" dirty="0">
                <a:solidFill>
                  <a:schemeClr val="bg1"/>
                </a:solidFill>
                <a:cs typeface="+mn-ea"/>
                <a:sym typeface="+mn-lt"/>
              </a:rPr>
              <a:t>图书管理系统</a:t>
            </a:r>
            <a:endParaRPr lang="zh-CN" altLang="en-US" sz="6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259827" y="3111821"/>
            <a:ext cx="3055644" cy="2970765"/>
          </a:xfrm>
          <a:custGeom>
            <a:avLst/>
            <a:gdLst>
              <a:gd name="connsiteX0" fmla="*/ 1407204 w 3055644"/>
              <a:gd name="connsiteY0" fmla="*/ 0 h 2970765"/>
              <a:gd name="connsiteX1" fmla="*/ 2037096 w 3055644"/>
              <a:gd name="connsiteY1" fmla="*/ 93815 h 2970765"/>
              <a:gd name="connsiteX2" fmla="*/ 2562005 w 3055644"/>
              <a:gd name="connsiteY2" fmla="*/ 375255 h 2970765"/>
              <a:gd name="connsiteX3" fmla="*/ 2921625 w 3055644"/>
              <a:gd name="connsiteY3" fmla="*/ 842090 h 2970765"/>
              <a:gd name="connsiteX4" fmla="*/ 3055644 w 3055644"/>
              <a:gd name="connsiteY4" fmla="*/ 1487617 h 2970765"/>
              <a:gd name="connsiteX5" fmla="*/ 2930559 w 3055644"/>
              <a:gd name="connsiteY5" fmla="*/ 2090705 h 2970765"/>
              <a:gd name="connsiteX6" fmla="*/ 2595510 w 3055644"/>
              <a:gd name="connsiteY6" fmla="*/ 2559772 h 2970765"/>
              <a:gd name="connsiteX7" fmla="*/ 2108572 w 3055644"/>
              <a:gd name="connsiteY7" fmla="*/ 2863549 h 2970765"/>
              <a:gd name="connsiteX8" fmla="*/ 1527822 w 3055644"/>
              <a:gd name="connsiteY8" fmla="*/ 2970765 h 2970765"/>
              <a:gd name="connsiteX9" fmla="*/ 922501 w 3055644"/>
              <a:gd name="connsiteY9" fmla="*/ 2870250 h 2970765"/>
              <a:gd name="connsiteX10" fmla="*/ 437797 w 3055644"/>
              <a:gd name="connsiteY10" fmla="*/ 2579875 h 2970765"/>
              <a:gd name="connsiteX11" fmla="*/ 116151 w 3055644"/>
              <a:gd name="connsiteY11" fmla="*/ 2113041 h 2970765"/>
              <a:gd name="connsiteX12" fmla="*/ 0 w 3055644"/>
              <a:gd name="connsiteY12" fmla="*/ 1487617 h 2970765"/>
              <a:gd name="connsiteX13" fmla="*/ 116151 w 3055644"/>
              <a:gd name="connsiteY13" fmla="*/ 842090 h 2970765"/>
              <a:gd name="connsiteX14" fmla="*/ 433330 w 3055644"/>
              <a:gd name="connsiteY14" fmla="*/ 381956 h 2970765"/>
              <a:gd name="connsiteX15" fmla="*/ 859958 w 3055644"/>
              <a:gd name="connsiteY15" fmla="*/ 100516 h 2970765"/>
              <a:gd name="connsiteX16" fmla="*/ 1407204 w 3055644"/>
              <a:gd name="connsiteY16" fmla="*/ 0 h 29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5644" h="2970765">
                <a:moveTo>
                  <a:pt x="1407204" y="0"/>
                </a:moveTo>
                <a:cubicBezTo>
                  <a:pt x="1627592" y="0"/>
                  <a:pt x="1837556" y="31272"/>
                  <a:pt x="2037096" y="93815"/>
                </a:cubicBezTo>
                <a:cubicBezTo>
                  <a:pt x="2236636" y="156357"/>
                  <a:pt x="2411605" y="250170"/>
                  <a:pt x="2562005" y="375255"/>
                </a:cubicBezTo>
                <a:cubicBezTo>
                  <a:pt x="2712405" y="500341"/>
                  <a:pt x="2832278" y="655951"/>
                  <a:pt x="2921625" y="842090"/>
                </a:cubicBezTo>
                <a:cubicBezTo>
                  <a:pt x="3010970" y="1028228"/>
                  <a:pt x="3055644" y="1243403"/>
                  <a:pt x="3055644" y="1487617"/>
                </a:cubicBezTo>
                <a:cubicBezTo>
                  <a:pt x="3055644" y="1708005"/>
                  <a:pt x="3013948" y="1909034"/>
                  <a:pt x="2930559" y="2090705"/>
                </a:cubicBezTo>
                <a:cubicBezTo>
                  <a:pt x="2847169" y="2272375"/>
                  <a:pt x="2735485" y="2428731"/>
                  <a:pt x="2595510" y="2559772"/>
                </a:cubicBezTo>
                <a:cubicBezTo>
                  <a:pt x="2455535" y="2690814"/>
                  <a:pt x="2293222" y="2792073"/>
                  <a:pt x="2108572" y="2863549"/>
                </a:cubicBezTo>
                <a:cubicBezTo>
                  <a:pt x="1923924" y="2935027"/>
                  <a:pt x="1730340" y="2970765"/>
                  <a:pt x="1527822" y="2970765"/>
                </a:cubicBezTo>
                <a:cubicBezTo>
                  <a:pt x="1310413" y="2970765"/>
                  <a:pt x="1108639" y="2937260"/>
                  <a:pt x="922501" y="2870250"/>
                </a:cubicBezTo>
                <a:cubicBezTo>
                  <a:pt x="736363" y="2803241"/>
                  <a:pt x="574794" y="2706449"/>
                  <a:pt x="437797" y="2579875"/>
                </a:cubicBezTo>
                <a:cubicBezTo>
                  <a:pt x="300799" y="2453302"/>
                  <a:pt x="193584" y="2297690"/>
                  <a:pt x="116151" y="2113041"/>
                </a:cubicBezTo>
                <a:cubicBezTo>
                  <a:pt x="38716" y="1928392"/>
                  <a:pt x="0" y="1719917"/>
                  <a:pt x="0" y="1487617"/>
                </a:cubicBezTo>
                <a:cubicBezTo>
                  <a:pt x="0" y="1243403"/>
                  <a:pt x="38716" y="1028228"/>
                  <a:pt x="116151" y="842090"/>
                </a:cubicBezTo>
                <a:cubicBezTo>
                  <a:pt x="193584" y="655951"/>
                  <a:pt x="299311" y="502574"/>
                  <a:pt x="433330" y="381956"/>
                </a:cubicBezTo>
                <a:cubicBezTo>
                  <a:pt x="567349" y="261339"/>
                  <a:pt x="709559" y="167525"/>
                  <a:pt x="859958" y="100516"/>
                </a:cubicBezTo>
                <a:cubicBezTo>
                  <a:pt x="1010358" y="33505"/>
                  <a:pt x="1192774" y="0"/>
                  <a:pt x="1407204" y="0"/>
                </a:cubicBezTo>
                <a:close/>
              </a:path>
            </a:pathLst>
          </a:custGeom>
          <a:solidFill>
            <a:srgbClr val="C0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Box 54"/>
          <p:cNvSpPr txBox="1"/>
          <p:nvPr/>
        </p:nvSpPr>
        <p:spPr>
          <a:xfrm>
            <a:off x="6433510" y="3438443"/>
            <a:ext cx="5494942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alpha val="71000"/>
                  </a:schemeClr>
                </a:solidFill>
                <a:cs typeface="+mn-ea"/>
                <a:sym typeface="+mn-lt"/>
              </a:rPr>
              <a:t>—————— C#</a:t>
            </a:r>
            <a:r>
              <a:rPr lang="zh-CN" altLang="en-US" dirty="0">
                <a:solidFill>
                  <a:schemeClr val="bg1">
                    <a:alpha val="71000"/>
                  </a:schemeClr>
                </a:solidFill>
                <a:cs typeface="+mn-ea"/>
                <a:sym typeface="+mn-lt"/>
              </a:rPr>
              <a:t>语言程序设计</a:t>
            </a:r>
            <a:endParaRPr lang="zh-CN" altLang="en-US" dirty="0">
              <a:solidFill>
                <a:schemeClr val="bg1">
                  <a:alpha val="71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942185" y="5104896"/>
            <a:ext cx="18637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答辩人：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AAA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BBB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954657" y="4078514"/>
            <a:ext cx="68217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4" grpId="0"/>
      <p:bldP spid="3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"/>
          <a:stretch>
            <a:fillRect/>
          </a:stretch>
        </p:blipFill>
        <p:spPr>
          <a:xfrm>
            <a:off x="352714" y="1489019"/>
            <a:ext cx="4265118" cy="2707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35689" y="9934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软件项目的经济评价方法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09782" y="996975"/>
            <a:ext cx="666687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dirty="0"/>
              <a:t>       </a:t>
            </a:r>
            <a:r>
              <a:rPr lang="zh-CN" altLang="en-US" b="1" dirty="0">
                <a:solidFill>
                  <a:srgbClr val="0D2174"/>
                </a:solidFill>
                <a:cs typeface="+mn-ea"/>
              </a:rPr>
              <a:t>软件开发过程使用</a:t>
            </a:r>
            <a:r>
              <a:rPr lang="en-US" altLang="zh-CN" b="1" dirty="0">
                <a:solidFill>
                  <a:srgbClr val="0D2174"/>
                </a:solidFill>
                <a:cs typeface="+mn-ea"/>
              </a:rPr>
              <a:t>VS2017 + SQL Server2017</a:t>
            </a:r>
            <a:r>
              <a:rPr lang="zh-CN" altLang="en-US" b="1" dirty="0">
                <a:solidFill>
                  <a:srgbClr val="0D2174"/>
                </a:solidFill>
                <a:cs typeface="+mn-ea"/>
              </a:rPr>
              <a:t>的集成开发环境，并且调用百度免费版的人脸识别库以及其他第三方开源库，开发成本仅为两种开发工具的版权使用费以及人力成本费，且选取的开发工具相对其他开发环境的成本更加低廉，项目支出更低。</a:t>
            </a:r>
            <a:endParaRPr lang="en-US" altLang="zh-CN" b="1" dirty="0">
              <a:solidFill>
                <a:srgbClr val="0D2174"/>
              </a:solidFill>
              <a:cs typeface="+mn-ea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b="1" dirty="0">
                <a:solidFill>
                  <a:srgbClr val="0D2174"/>
                </a:solidFill>
                <a:cs typeface="+mn-ea"/>
              </a:rPr>
              <a:t>        同时，集成开发环境的使用大大缩短了开发周期，第三方库函数的调用有效的缩短了代码量和减少了人力成本。</a:t>
            </a:r>
            <a:endParaRPr lang="en-US" altLang="zh-CN" b="1" dirty="0">
              <a:solidFill>
                <a:srgbClr val="0D2174"/>
              </a:solidFill>
              <a:cs typeface="+mn-ea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D2174"/>
                </a:solidFill>
                <a:cs typeface="+mn-ea"/>
              </a:rPr>
              <a:t>        </a:t>
            </a:r>
            <a:r>
              <a:rPr lang="zh-CN" altLang="en-US" b="1" dirty="0">
                <a:solidFill>
                  <a:srgbClr val="0D2174"/>
                </a:solidFill>
                <a:cs typeface="+mn-ea"/>
              </a:rPr>
              <a:t>软件结构设计过程遵循高内聚低耦合的原则，采用增量式的软件开发模型。在设计阶段将系统总体功能进行模块化分割，每个模块分别实现一个独立功能，模块之间的耦合度较低，有利于开发过程中的代码重用。</a:t>
            </a:r>
            <a:endParaRPr lang="en-US" altLang="zh-CN" b="1" dirty="0">
              <a:solidFill>
                <a:srgbClr val="0D2174"/>
              </a:solidFill>
              <a:cs typeface="+mn-ea"/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D2174"/>
                </a:solidFill>
                <a:cs typeface="+mn-ea"/>
              </a:rPr>
              <a:t>       </a:t>
            </a:r>
            <a:r>
              <a:rPr lang="zh-CN" altLang="en-US" b="1" dirty="0">
                <a:solidFill>
                  <a:srgbClr val="0D2174"/>
                </a:solidFill>
                <a:cs typeface="+mn-ea"/>
              </a:rPr>
              <a:t>模块化的设计还可以使分工与调试过程更加方便。同时，将功能模块分为基础功能模块和附加功能模块。开发时首先实现基础功能并进行测试，其方便根据用户的反馈进行后续的开发和更改，节约开发成本。</a:t>
            </a:r>
            <a:endParaRPr lang="en-US" altLang="zh-CN" b="1" dirty="0">
              <a:solidFill>
                <a:srgbClr val="0D2174"/>
              </a:solidFill>
              <a:cs typeface="+mn-ea"/>
            </a:endParaRPr>
          </a:p>
          <a:p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4744468" y="578763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69277" y="1578720"/>
            <a:ext cx="1920227" cy="2753869"/>
            <a:chOff x="1836471" y="1851853"/>
            <a:chExt cx="1920227" cy="275386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3" t="3479" r="35049"/>
            <a:stretch>
              <a:fillRect/>
            </a:stretch>
          </p:blipFill>
          <p:spPr>
            <a:xfrm>
              <a:off x="1836471" y="1851853"/>
              <a:ext cx="1920227" cy="2753869"/>
            </a:xfrm>
            <a:custGeom>
              <a:avLst/>
              <a:gdLst>
                <a:gd name="connsiteX0" fmla="*/ 912993 w 1920227"/>
                <a:gd name="connsiteY0" fmla="*/ 1287870 h 2753869"/>
                <a:gd name="connsiteX1" fmla="*/ 713126 w 1920227"/>
                <a:gd name="connsiteY1" fmla="*/ 1324679 h 2753869"/>
                <a:gd name="connsiteX2" fmla="*/ 557431 w 1920227"/>
                <a:gd name="connsiteY2" fmla="*/ 1426963 h 2753869"/>
                <a:gd name="connsiteX3" fmla="*/ 441759 w 1920227"/>
                <a:gd name="connsiteY3" fmla="*/ 1594961 h 2753869"/>
                <a:gd name="connsiteX4" fmla="*/ 399008 w 1920227"/>
                <a:gd name="connsiteY4" fmla="*/ 1833807 h 2753869"/>
                <a:gd name="connsiteX5" fmla="*/ 441619 w 1920227"/>
                <a:gd name="connsiteY5" fmla="*/ 2065040 h 2753869"/>
                <a:gd name="connsiteX6" fmla="*/ 559157 w 1920227"/>
                <a:gd name="connsiteY6" fmla="*/ 2235514 h 2753869"/>
                <a:gd name="connsiteX7" fmla="*/ 736242 w 1920227"/>
                <a:gd name="connsiteY7" fmla="*/ 2341306 h 2753869"/>
                <a:gd name="connsiteX8" fmla="*/ 960113 w 1920227"/>
                <a:gd name="connsiteY8" fmla="*/ 2378017 h 2753869"/>
                <a:gd name="connsiteX9" fmla="*/ 1174967 w 1920227"/>
                <a:gd name="connsiteY9" fmla="*/ 2338620 h 2753869"/>
                <a:gd name="connsiteX10" fmla="*/ 1353722 w 1920227"/>
                <a:gd name="connsiteY10" fmla="*/ 2227512 h 2753869"/>
                <a:gd name="connsiteX11" fmla="*/ 1476742 w 1920227"/>
                <a:gd name="connsiteY11" fmla="*/ 2055229 h 2753869"/>
                <a:gd name="connsiteX12" fmla="*/ 1523000 w 1920227"/>
                <a:gd name="connsiteY12" fmla="*/ 1833807 h 2753869"/>
                <a:gd name="connsiteX13" fmla="*/ 1473945 w 1920227"/>
                <a:gd name="connsiteY13" fmla="*/ 1597216 h 2753869"/>
                <a:gd name="connsiteX14" fmla="*/ 1342408 w 1920227"/>
                <a:gd name="connsiteY14" fmla="*/ 1426727 h 2753869"/>
                <a:gd name="connsiteX15" fmla="*/ 1147413 w 1920227"/>
                <a:gd name="connsiteY15" fmla="*/ 1323064 h 2753869"/>
                <a:gd name="connsiteX16" fmla="*/ 912993 w 1920227"/>
                <a:gd name="connsiteY16" fmla="*/ 1287870 h 2753869"/>
                <a:gd name="connsiteX17" fmla="*/ 865761 w 1920227"/>
                <a:gd name="connsiteY17" fmla="*/ 0 h 2753869"/>
                <a:gd name="connsiteX18" fmla="*/ 1330621 w 1920227"/>
                <a:gd name="connsiteY18" fmla="*/ 0 h 2753869"/>
                <a:gd name="connsiteX19" fmla="*/ 739066 w 1920227"/>
                <a:gd name="connsiteY19" fmla="*/ 989198 h 2753869"/>
                <a:gd name="connsiteX20" fmla="*/ 891881 w 1920227"/>
                <a:gd name="connsiteY20" fmla="*/ 937318 h 2753869"/>
                <a:gd name="connsiteX21" fmla="*/ 1049233 w 1920227"/>
                <a:gd name="connsiteY21" fmla="*/ 929831 h 2753869"/>
                <a:gd name="connsiteX22" fmla="*/ 1373747 w 1920227"/>
                <a:gd name="connsiteY22" fmla="*/ 992886 h 2753869"/>
                <a:gd name="connsiteX23" fmla="*/ 1652755 w 1920227"/>
                <a:gd name="connsiteY23" fmla="*/ 1170416 h 2753869"/>
                <a:gd name="connsiteX24" fmla="*/ 1847389 w 1920227"/>
                <a:gd name="connsiteY24" fmla="*/ 1442425 h 2753869"/>
                <a:gd name="connsiteX25" fmla="*/ 1920227 w 1920227"/>
                <a:gd name="connsiteY25" fmla="*/ 1788551 h 2753869"/>
                <a:gd name="connsiteX26" fmla="*/ 1842059 w 1920227"/>
                <a:gd name="connsiteY26" fmla="*/ 2196883 h 2753869"/>
                <a:gd name="connsiteX27" fmla="*/ 1630308 w 1920227"/>
                <a:gd name="connsiteY27" fmla="*/ 2501302 h 2753869"/>
                <a:gd name="connsiteX28" fmla="*/ 1322605 w 1920227"/>
                <a:gd name="connsiteY28" fmla="*/ 2689798 h 2753869"/>
                <a:gd name="connsiteX29" fmla="*/ 951429 w 1920227"/>
                <a:gd name="connsiteY29" fmla="*/ 2753869 h 2753869"/>
                <a:gd name="connsiteX30" fmla="*/ 594142 w 1920227"/>
                <a:gd name="connsiteY30" fmla="*/ 2686820 h 2753869"/>
                <a:gd name="connsiteX31" fmla="*/ 290252 w 1920227"/>
                <a:gd name="connsiteY31" fmla="*/ 2499103 h 2753869"/>
                <a:gd name="connsiteX32" fmla="*/ 78849 w 1920227"/>
                <a:gd name="connsiteY32" fmla="*/ 2209087 h 2753869"/>
                <a:gd name="connsiteX33" fmla="*/ 0 w 1920227"/>
                <a:gd name="connsiteY33" fmla="*/ 1831023 h 2753869"/>
                <a:gd name="connsiteX34" fmla="*/ 60090 w 1920227"/>
                <a:gd name="connsiteY34" fmla="*/ 1515833 h 2753869"/>
                <a:gd name="connsiteX35" fmla="*/ 208048 w 1920227"/>
                <a:gd name="connsiteY35" fmla="*/ 1196050 h 27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</p:spPr>
        </p:pic>
        <p:sp>
          <p:nvSpPr>
            <p:cNvPr id="4" name="任意多边形 3"/>
            <p:cNvSpPr/>
            <p:nvPr/>
          </p:nvSpPr>
          <p:spPr>
            <a:xfrm>
              <a:off x="1836471" y="1851853"/>
              <a:ext cx="1920227" cy="2753869"/>
            </a:xfrm>
            <a:custGeom>
              <a:avLst/>
              <a:gdLst/>
              <a:ahLst/>
              <a:cxnLst/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  <a:solidFill>
              <a:srgbClr val="CD0C1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24471" y="301317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48395" y="3782617"/>
            <a:ext cx="58059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96679" y="2674621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>
                <a:solidFill>
                  <a:srgbClr val="0D21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智能算法原理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99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904180" y="1053213"/>
            <a:ext cx="1758939" cy="1179930"/>
            <a:chOff x="302545" y="2013442"/>
            <a:chExt cx="1758939" cy="1179930"/>
          </a:xfrm>
        </p:grpSpPr>
        <p:graphicFrame>
          <p:nvGraphicFramePr>
            <p:cNvPr id="2" name="图表 1"/>
            <p:cNvGraphicFramePr/>
            <p:nvPr/>
          </p:nvGraphicFramePr>
          <p:xfrm>
            <a:off x="302545" y="2013442"/>
            <a:ext cx="1758939" cy="1179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6" name="文本框 30"/>
            <p:cNvSpPr txBox="1"/>
            <p:nvPr/>
          </p:nvSpPr>
          <p:spPr>
            <a:xfrm>
              <a:off x="856138" y="2418741"/>
              <a:ext cx="65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cs typeface="+mn-ea"/>
                  <a:sym typeface="+mn-lt"/>
                </a:rPr>
                <a:t>②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29745" y="3690396"/>
            <a:ext cx="1758939" cy="1179930"/>
            <a:chOff x="1472370" y="2013442"/>
            <a:chExt cx="1758939" cy="1179930"/>
          </a:xfrm>
        </p:grpSpPr>
        <p:graphicFrame>
          <p:nvGraphicFramePr>
            <p:cNvPr id="3" name="图表 2"/>
            <p:cNvGraphicFramePr/>
            <p:nvPr/>
          </p:nvGraphicFramePr>
          <p:xfrm>
            <a:off x="1472370" y="2013442"/>
            <a:ext cx="1758939" cy="1179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文本框 31"/>
            <p:cNvSpPr txBox="1"/>
            <p:nvPr/>
          </p:nvSpPr>
          <p:spPr>
            <a:xfrm>
              <a:off x="2025963" y="2418741"/>
              <a:ext cx="65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cs typeface="+mn-ea"/>
                  <a:sym typeface="+mn-lt"/>
                </a:rPr>
                <a:t>④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07275" y="3690396"/>
            <a:ext cx="1758939" cy="1179930"/>
            <a:chOff x="2617710" y="2013442"/>
            <a:chExt cx="1758939" cy="1179930"/>
          </a:xfrm>
        </p:grpSpPr>
        <p:graphicFrame>
          <p:nvGraphicFramePr>
            <p:cNvPr id="4" name="图表 3"/>
            <p:cNvGraphicFramePr/>
            <p:nvPr/>
          </p:nvGraphicFramePr>
          <p:xfrm>
            <a:off x="2617710" y="2013442"/>
            <a:ext cx="1758939" cy="1179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文本框 32"/>
            <p:cNvSpPr txBox="1"/>
            <p:nvPr/>
          </p:nvSpPr>
          <p:spPr>
            <a:xfrm>
              <a:off x="3171302" y="2418741"/>
              <a:ext cx="65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cs typeface="+mn-ea"/>
                  <a:sym typeface="+mn-lt"/>
                </a:rPr>
                <a:t>⑤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70125" y="3690396"/>
            <a:ext cx="1758939" cy="1179930"/>
            <a:chOff x="3413995" y="2013442"/>
            <a:chExt cx="1758939" cy="1179930"/>
          </a:xfrm>
        </p:grpSpPr>
        <p:graphicFrame>
          <p:nvGraphicFramePr>
            <p:cNvPr id="5" name="图表 4"/>
            <p:cNvGraphicFramePr/>
            <p:nvPr/>
          </p:nvGraphicFramePr>
          <p:xfrm>
            <a:off x="3413995" y="2013442"/>
            <a:ext cx="1758939" cy="1179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文本框 33"/>
            <p:cNvSpPr txBox="1"/>
            <p:nvPr/>
          </p:nvSpPr>
          <p:spPr>
            <a:xfrm>
              <a:off x="3967587" y="2408453"/>
              <a:ext cx="65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cs typeface="+mn-ea"/>
                  <a:sym typeface="+mn-lt"/>
                </a:rPr>
                <a:t>⑥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4926449" y="799487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26449" y="33782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智能算法原理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46868" y="2400916"/>
            <a:ext cx="2688595" cy="1166120"/>
            <a:chOff x="637669" y="3118220"/>
            <a:chExt cx="1898795" cy="1166120"/>
          </a:xfrm>
        </p:grpSpPr>
        <p:sp>
          <p:nvSpPr>
            <p:cNvPr id="16" name="TextBox 54"/>
            <p:cNvSpPr txBox="1"/>
            <p:nvPr/>
          </p:nvSpPr>
          <p:spPr>
            <a:xfrm>
              <a:off x="637669" y="3493674"/>
              <a:ext cx="1856386" cy="79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成功进行过人脸识别注册的用户，可以在登录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各场景输入</a:t>
              </a:r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ID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时以人脸识别的方式进行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0077" y="3118220"/>
              <a:ext cx="18563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人脸识别登录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/ID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729745" y="5063405"/>
            <a:ext cx="1856387" cy="1166082"/>
            <a:chOff x="3830849" y="3115379"/>
            <a:chExt cx="1856387" cy="1166082"/>
          </a:xfrm>
        </p:grpSpPr>
        <p:sp>
          <p:nvSpPr>
            <p:cNvPr id="19" name="TextBox 54"/>
            <p:cNvSpPr txBox="1"/>
            <p:nvPr/>
          </p:nvSpPr>
          <p:spPr>
            <a:xfrm>
              <a:off x="3830850" y="3490795"/>
              <a:ext cx="1856386" cy="79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在还书环节，通调用</a:t>
              </a:r>
              <a:r>
                <a:rPr lang="en-US" altLang="zh-CN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Zxing</a:t>
              </a: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中的识别函数来识别出条形码和二维码中的信息。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830849" y="3115379"/>
              <a:ext cx="1856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数据码的识别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825467" y="5018715"/>
            <a:ext cx="1938195" cy="1435391"/>
            <a:chOff x="6216185" y="3088444"/>
            <a:chExt cx="1938195" cy="1435391"/>
          </a:xfrm>
        </p:grpSpPr>
        <p:sp>
          <p:nvSpPr>
            <p:cNvPr id="22" name="TextBox 54"/>
            <p:cNvSpPr txBox="1"/>
            <p:nvPr/>
          </p:nvSpPr>
          <p:spPr>
            <a:xfrm>
              <a:off x="6297994" y="3490795"/>
              <a:ext cx="1856386" cy="1033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通过查询获得的相关图书信息可以通过绘图处理，将相关信息以图表的格式来展示，更加直观。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216185" y="3088444"/>
              <a:ext cx="1856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数据绘图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21190" y="5046333"/>
            <a:ext cx="1856387" cy="1166082"/>
            <a:chOff x="8765137" y="3115379"/>
            <a:chExt cx="1856387" cy="1166082"/>
          </a:xfrm>
        </p:grpSpPr>
        <p:sp>
          <p:nvSpPr>
            <p:cNvPr id="25" name="TextBox 54"/>
            <p:cNvSpPr txBox="1"/>
            <p:nvPr/>
          </p:nvSpPr>
          <p:spPr>
            <a:xfrm>
              <a:off x="8765138" y="3490795"/>
              <a:ext cx="1856386" cy="79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数据库中存在的数据，可以通过导出功能导出，便于记录和保存。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765137" y="3115379"/>
              <a:ext cx="1856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数据导出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921462" y="3690396"/>
            <a:ext cx="1758939" cy="1179930"/>
            <a:chOff x="6479497" y="1861042"/>
            <a:chExt cx="1758939" cy="1179930"/>
          </a:xfrm>
        </p:grpSpPr>
        <p:graphicFrame>
          <p:nvGraphicFramePr>
            <p:cNvPr id="33" name="图表 32"/>
            <p:cNvGraphicFramePr/>
            <p:nvPr/>
          </p:nvGraphicFramePr>
          <p:xfrm>
            <a:off x="6479497" y="1861042"/>
            <a:ext cx="1758939" cy="1179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4" name="文本框 32"/>
            <p:cNvSpPr txBox="1"/>
            <p:nvPr/>
          </p:nvSpPr>
          <p:spPr>
            <a:xfrm>
              <a:off x="7033089" y="2266341"/>
              <a:ext cx="65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cs typeface="+mn-ea"/>
                  <a:sym typeface="+mn-lt"/>
                </a:rPr>
                <a:t>⑦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824014" y="5046333"/>
            <a:ext cx="1938195" cy="1193017"/>
            <a:chOff x="8860598" y="3115379"/>
            <a:chExt cx="1938195" cy="1193017"/>
          </a:xfrm>
        </p:grpSpPr>
        <p:sp>
          <p:nvSpPr>
            <p:cNvPr id="38" name="TextBox 54"/>
            <p:cNvSpPr txBox="1"/>
            <p:nvPr/>
          </p:nvSpPr>
          <p:spPr>
            <a:xfrm>
              <a:off x="8942407" y="3517730"/>
              <a:ext cx="1856386" cy="79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可以向指定邮箱发送验证码，当验证码相同时，会成功登陆，否则退出程序。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860598" y="3115379"/>
              <a:ext cx="1856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邮箱验证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93844" y="1053213"/>
            <a:ext cx="1758939" cy="1179930"/>
            <a:chOff x="1472370" y="2013442"/>
            <a:chExt cx="1758939" cy="1179930"/>
          </a:xfrm>
        </p:grpSpPr>
        <p:graphicFrame>
          <p:nvGraphicFramePr>
            <p:cNvPr id="42" name="图表 41"/>
            <p:cNvGraphicFramePr/>
            <p:nvPr/>
          </p:nvGraphicFramePr>
          <p:xfrm>
            <a:off x="1472370" y="2013442"/>
            <a:ext cx="1758939" cy="1179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文本框 31"/>
            <p:cNvSpPr txBox="1"/>
            <p:nvPr/>
          </p:nvSpPr>
          <p:spPr>
            <a:xfrm>
              <a:off x="2025963" y="2418741"/>
              <a:ext cx="65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cs typeface="+mn-ea"/>
                  <a:sym typeface="+mn-lt"/>
                </a:rPr>
                <a:t>①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493844" y="2426222"/>
            <a:ext cx="1856387" cy="1166082"/>
            <a:chOff x="3830849" y="3115379"/>
            <a:chExt cx="1856387" cy="1166082"/>
          </a:xfrm>
        </p:grpSpPr>
        <p:sp>
          <p:nvSpPr>
            <p:cNvPr id="45" name="TextBox 54"/>
            <p:cNvSpPr txBox="1"/>
            <p:nvPr/>
          </p:nvSpPr>
          <p:spPr>
            <a:xfrm>
              <a:off x="3830850" y="3490795"/>
              <a:ext cx="1856386" cy="79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用户成功登录系统后，可以在主界面申请进行人脸识别的注册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30849" y="3115379"/>
              <a:ext cx="1856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人脸识别注册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529065" y="1055454"/>
            <a:ext cx="1758939" cy="1179930"/>
            <a:chOff x="302545" y="2013442"/>
            <a:chExt cx="1758939" cy="1179930"/>
          </a:xfrm>
        </p:grpSpPr>
        <p:graphicFrame>
          <p:nvGraphicFramePr>
            <p:cNvPr id="49" name="图表 48"/>
            <p:cNvGraphicFramePr/>
            <p:nvPr/>
          </p:nvGraphicFramePr>
          <p:xfrm>
            <a:off x="302545" y="2013442"/>
            <a:ext cx="1758939" cy="1179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50" name="文本框 30"/>
            <p:cNvSpPr txBox="1"/>
            <p:nvPr/>
          </p:nvSpPr>
          <p:spPr>
            <a:xfrm>
              <a:off x="856138" y="2418741"/>
              <a:ext cx="651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cs typeface="+mn-ea"/>
                  <a:sym typeface="+mn-lt"/>
                </a:rPr>
                <a:t>③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77192" y="2384951"/>
            <a:ext cx="1954995" cy="1166082"/>
            <a:chOff x="642282" y="3115379"/>
            <a:chExt cx="1954995" cy="1166082"/>
          </a:xfrm>
        </p:grpSpPr>
        <p:sp>
          <p:nvSpPr>
            <p:cNvPr id="52" name="TextBox 54"/>
            <p:cNvSpPr txBox="1"/>
            <p:nvPr/>
          </p:nvSpPr>
          <p:spPr>
            <a:xfrm>
              <a:off x="740891" y="3490795"/>
              <a:ext cx="1856386" cy="790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本系统中配备了数据码的生成功能，包括二维码和条形码的生成，以及保存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42282" y="3115379"/>
              <a:ext cx="1856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数据码的生成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55" name="图表 54"/>
          <p:cNvGraphicFramePr/>
          <p:nvPr/>
        </p:nvGraphicFramePr>
        <p:xfrm>
          <a:off x="7529064" y="1053213"/>
          <a:ext cx="1758939" cy="1179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3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3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80337" y="3471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人脸识别注册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808843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11" y="936238"/>
            <a:ext cx="3365682" cy="2948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230" y="4703692"/>
            <a:ext cx="1729890" cy="16384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89" y="3980375"/>
            <a:ext cx="2057578" cy="16384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421" y="3429000"/>
            <a:ext cx="2057578" cy="163844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15573" y="936238"/>
            <a:ext cx="58308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系统人脸识别模块 调用 百度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AI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的人脸库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使用到的库文件有：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Baidu.AI		//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百度人脸识别库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AForge.Imaging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    //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Aforge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系列库用于处理视频流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AForge.Math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AForge.Video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AForge.Video.DirectShow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Newtonsoft.Json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 //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用于解析人脸识别返回结果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使用到的第三方控件为：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VideoSourcePlayer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//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用于显示相机拍摄到的视频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80337" y="3471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人脸识别注册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808843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3071"/>
          <a:stretch>
            <a:fillRect/>
          </a:stretch>
        </p:blipFill>
        <p:spPr>
          <a:xfrm>
            <a:off x="317240" y="1016326"/>
            <a:ext cx="4978570" cy="54944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1778" y="2774368"/>
            <a:ext cx="58308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打开相机并设置视频源：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使用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AForge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的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</a:rPr>
              <a:t>FilterInfoCollection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</a:rPr>
              <a:t>类 获取 本机可用的相机列表</a:t>
            </a:r>
            <a:endParaRPr lang="en-US" altLang="zh-CN" sz="1400" b="1" dirty="0">
              <a:solidFill>
                <a:srgbClr val="0D2174"/>
              </a:solidFill>
              <a:cs typeface="+mn-ea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使用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AForge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的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</a:rPr>
              <a:t>VideoCaptureDevice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</a:rPr>
              <a:t>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</a:rPr>
              <a:t>获取 首个可用相机的视频源</a:t>
            </a:r>
            <a:endParaRPr lang="en-US" altLang="zh-CN" sz="1400" b="1" dirty="0">
              <a:solidFill>
                <a:srgbClr val="0D2174"/>
              </a:solidFill>
              <a:cs typeface="+mn-ea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并设置视频源的像素为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1980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* 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1080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将设置好的视频源显示到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VideoSourcePlayer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控件上，并开启控件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617" y="723665"/>
            <a:ext cx="7216765" cy="54106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80337" y="3471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人脸识别注册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808843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757761" y="1185330"/>
            <a:ext cx="58308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注册操作：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）连接百度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AI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人脸识别服务器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）以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Bitmap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（点阵图）的格式打开本地路径为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fileName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的文件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并将图片转化为“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Base64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”（字符串类型）的格式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）调用库函数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UserAdd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()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将人脸图片进行注册，图片上传格式为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“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BASE64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”，用户名为正在登录的账户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ID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，注意捕获没有联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网的异常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80337" y="3471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人脸识别注册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808843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4680"/>
          <a:stretch>
            <a:fillRect/>
          </a:stretch>
        </p:blipFill>
        <p:spPr>
          <a:xfrm>
            <a:off x="65314" y="875363"/>
            <a:ext cx="6733786" cy="18975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99100" y="952065"/>
            <a:ext cx="58308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注册操作：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）使用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Json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的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Jobject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类解析返回结果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若其中的“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error_msg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”（错误信息）项不为“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SUCCESS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”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则说明提交的图片中未包含人脸，注册失败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）根据提交提示注册成功或失败信息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3" y="3399233"/>
            <a:ext cx="5235394" cy="25834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99100" y="3667273"/>
            <a:ext cx="5830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截图操作：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）调用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VideoSourcePlayer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控件函数截取当前拍摄的点阵图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）将图片以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Jpeg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格式保存在本地，保存名称为当前登录的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ID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号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132" y="529338"/>
            <a:ext cx="8733277" cy="57993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93770" y="347178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人脸识别登录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/ID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输入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808843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00153" y="2155714"/>
            <a:ext cx="58308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识别操作（仅列出不同于注册时的部分）：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）调用库函数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Search()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将拍摄图片与服务器图片进行人脸识别匹配，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图片上传格式为“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BASE64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” ，注意捕获没有联网的异常。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）使用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Json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的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Jobject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类解析返回结果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“</a:t>
            </a:r>
            <a:r>
              <a:rPr lang="en-US" altLang="zh-CN" sz="1400" b="1" dirty="0" err="1">
                <a:solidFill>
                  <a:srgbClr val="0D2174"/>
                </a:solidFill>
                <a:cs typeface="+mn-ea"/>
                <a:sym typeface="+mn-lt"/>
              </a:rPr>
              <a:t>error_msg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”（错误信息）项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“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pic not has face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”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: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没有识别到人脸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“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match user is not found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”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: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没有匹配到的用户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 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      “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SUCCESS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”：人脸匹配成功，截取出识别成功的账户名和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置信度，人为规定置信度小于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0.8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时，将其归为没有匹配的用户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）根据返回的结果情况作出相应的提示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）该封装类可以返回识别到的用户的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ID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（可为空），其可用做借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还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书以及续借时的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ID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输入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178" y="333141"/>
            <a:ext cx="2627708" cy="1651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26449" y="2602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数据码的生成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964" y="1057788"/>
            <a:ext cx="4511431" cy="281202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691268" y="987338"/>
            <a:ext cx="4888477" cy="5532840"/>
            <a:chOff x="5220723" y="1057788"/>
            <a:chExt cx="4888477" cy="55328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723" y="1057788"/>
              <a:ext cx="4888477" cy="302339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l="3607" t="10718"/>
            <a:stretch>
              <a:fillRect/>
            </a:stretch>
          </p:blipFill>
          <p:spPr>
            <a:xfrm>
              <a:off x="5220723" y="4032372"/>
              <a:ext cx="4888477" cy="255825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812800" y="4541520"/>
            <a:ext cx="4687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引用的命名空间主要是</a:t>
            </a:r>
            <a:r>
              <a:rPr lang="en-US" altLang="zh-CN" dirty="0"/>
              <a:t>Zxing.net</a:t>
            </a:r>
            <a:r>
              <a:rPr lang="zh-CN" altLang="en-US" dirty="0"/>
              <a:t>，可以包含生成条形码类。右侧函数是创建一个条形码，通过</a:t>
            </a:r>
            <a:r>
              <a:rPr lang="en-US" altLang="zh-CN" dirty="0" err="1"/>
              <a:t>BarcodeWriter</a:t>
            </a:r>
            <a:r>
              <a:rPr lang="zh-CN" altLang="en-US" dirty="0"/>
              <a:t>函数可以新建一个条形码对象，并转化为</a:t>
            </a:r>
            <a:r>
              <a:rPr lang="en-US" altLang="zh-CN" dirty="0"/>
              <a:t>bitmap</a:t>
            </a:r>
            <a:r>
              <a:rPr lang="zh-CN" altLang="en-US" dirty="0"/>
              <a:t>格式显示在</a:t>
            </a:r>
            <a:r>
              <a:rPr lang="en-US" altLang="zh-CN" dirty="0" err="1"/>
              <a:t>pictureBox</a:t>
            </a:r>
            <a:r>
              <a:rPr lang="zh-CN" altLang="en-US" dirty="0"/>
              <a:t>之中。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4926449" y="72193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2800" y="4541520"/>
            <a:ext cx="4687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二维码的生成是通过</a:t>
            </a:r>
            <a:r>
              <a:rPr lang="en-US" altLang="zh-CN" dirty="0" err="1"/>
              <a:t>CreateQuickMark</a:t>
            </a:r>
            <a:r>
              <a:rPr lang="zh-CN" altLang="en-US" dirty="0"/>
              <a:t>函数实现，当输入内容为空时，会有提示框进行提示。编码方式采取</a:t>
            </a:r>
            <a:r>
              <a:rPr lang="en-US" altLang="zh-CN" dirty="0"/>
              <a:t>UTF-8</a:t>
            </a:r>
            <a:r>
              <a:rPr lang="zh-CN" altLang="en-US" dirty="0"/>
              <a:t>编码方式，最后转化为</a:t>
            </a:r>
            <a:r>
              <a:rPr lang="en-US" altLang="zh-CN" dirty="0"/>
              <a:t>bitmap</a:t>
            </a:r>
            <a:r>
              <a:rPr lang="zh-CN" altLang="en-US" dirty="0"/>
              <a:t>格式，显示在</a:t>
            </a:r>
            <a:r>
              <a:rPr lang="en-US" altLang="zh-CN" dirty="0" err="1"/>
              <a:t>pictureBox</a:t>
            </a:r>
            <a:r>
              <a:rPr lang="zh-CN" altLang="en-US" dirty="0"/>
              <a:t>之中。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849" y="979054"/>
            <a:ext cx="5662151" cy="26748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03" y="979054"/>
            <a:ext cx="4084674" cy="29110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02" y="4069713"/>
            <a:ext cx="3850817" cy="218713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926449" y="799487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926449" y="2602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数据码的生成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8878"/>
            <a:ext cx="12192000" cy="6858000"/>
            <a:chOff x="-6529329" y="-386758"/>
            <a:chExt cx="12192000" cy="6858000"/>
          </a:xfrm>
          <a:solidFill>
            <a:schemeClr val="accent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-6529329" y="-386758"/>
              <a:ext cx="2696986" cy="6858000"/>
            </a:xfrm>
            <a:custGeom>
              <a:avLst/>
              <a:gdLst>
                <a:gd name="connsiteX0" fmla="*/ 0 w 2696986"/>
                <a:gd name="connsiteY0" fmla="*/ 0 h 6858000"/>
                <a:gd name="connsiteX1" fmla="*/ 2619107 w 2696986"/>
                <a:gd name="connsiteY1" fmla="*/ 0 h 6858000"/>
                <a:gd name="connsiteX2" fmla="*/ 961733 w 2696986"/>
                <a:gd name="connsiteY2" fmla="*/ 3010971 h 6858000"/>
                <a:gd name="connsiteX3" fmla="*/ 588712 w 2696986"/>
                <a:gd name="connsiteY3" fmla="*/ 3815087 h 6858000"/>
                <a:gd name="connsiteX4" fmla="*/ 439057 w 2696986"/>
                <a:gd name="connsiteY4" fmla="*/ 4592400 h 6858000"/>
                <a:gd name="connsiteX5" fmla="*/ 633386 w 2696986"/>
                <a:gd name="connsiteY5" fmla="*/ 5519368 h 6858000"/>
                <a:gd name="connsiteX6" fmla="*/ 1153828 w 2696986"/>
                <a:gd name="connsiteY6" fmla="*/ 6234138 h 6858000"/>
                <a:gd name="connsiteX7" fmla="*/ 1902103 w 2696986"/>
                <a:gd name="connsiteY7" fmla="*/ 6696505 h 6858000"/>
                <a:gd name="connsiteX8" fmla="*/ 2554192 w 2696986"/>
                <a:gd name="connsiteY8" fmla="*/ 6851465 h 6858000"/>
                <a:gd name="connsiteX9" fmla="*/ 2696986 w 2696986"/>
                <a:gd name="connsiteY9" fmla="*/ 6858000 h 6858000"/>
                <a:gd name="connsiteX10" fmla="*/ 0 w 2696986"/>
                <a:gd name="connsiteY10" fmla="*/ 6858000 h 6858000"/>
                <a:gd name="connsiteX11" fmla="*/ 0 w 2696986"/>
                <a:gd name="connsiteY11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6986" h="6858000">
                  <a:moveTo>
                    <a:pt x="0" y="0"/>
                  </a:moveTo>
                  <a:lnTo>
                    <a:pt x="2619107" y="0"/>
                  </a:lnTo>
                  <a:lnTo>
                    <a:pt x="961733" y="3010971"/>
                  </a:lnTo>
                  <a:cubicBezTo>
                    <a:pt x="812822" y="3290923"/>
                    <a:pt x="688482" y="3558961"/>
                    <a:pt x="588712" y="3815087"/>
                  </a:cubicBezTo>
                  <a:cubicBezTo>
                    <a:pt x="488942" y="4071213"/>
                    <a:pt x="439057" y="4330317"/>
                    <a:pt x="439057" y="4592400"/>
                  </a:cubicBezTo>
                  <a:cubicBezTo>
                    <a:pt x="439057" y="4931916"/>
                    <a:pt x="503834" y="5240906"/>
                    <a:pt x="633386" y="5519368"/>
                  </a:cubicBezTo>
                  <a:cubicBezTo>
                    <a:pt x="762937" y="5797831"/>
                    <a:pt x="936418" y="6036087"/>
                    <a:pt x="1153828" y="6234138"/>
                  </a:cubicBezTo>
                  <a:cubicBezTo>
                    <a:pt x="1371237" y="6432189"/>
                    <a:pt x="1620662" y="6586311"/>
                    <a:pt x="1902103" y="6696505"/>
                  </a:cubicBezTo>
                  <a:cubicBezTo>
                    <a:pt x="2113184" y="6779151"/>
                    <a:pt x="2330547" y="6830804"/>
                    <a:pt x="2554192" y="6851465"/>
                  </a:cubicBezTo>
                  <a:lnTo>
                    <a:pt x="269698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-4388225" y="-386758"/>
              <a:ext cx="10050896" cy="6858000"/>
            </a:xfrm>
            <a:custGeom>
              <a:avLst/>
              <a:gdLst>
                <a:gd name="connsiteX0" fmla="*/ 1518888 w 10050896"/>
                <a:gd name="connsiteY0" fmla="*/ 0 h 6858000"/>
                <a:gd name="connsiteX1" fmla="*/ 10050896 w 10050896"/>
                <a:gd name="connsiteY1" fmla="*/ 0 h 6858000"/>
                <a:gd name="connsiteX2" fmla="*/ 10050896 w 10050896"/>
                <a:gd name="connsiteY2" fmla="*/ 6858000 h 6858000"/>
                <a:gd name="connsiteX3" fmla="*/ 729983 w 10050896"/>
                <a:gd name="connsiteY3" fmla="*/ 6858000 h 6858000"/>
                <a:gd name="connsiteX4" fmla="*/ 876851 w 10050896"/>
                <a:gd name="connsiteY4" fmla="*/ 6851884 h 6858000"/>
                <a:gd name="connsiteX5" fmla="*/ 1552392 w 10050896"/>
                <a:gd name="connsiteY5" fmla="*/ 6703206 h 6858000"/>
                <a:gd name="connsiteX6" fmla="*/ 2309602 w 10050896"/>
                <a:gd name="connsiteY6" fmla="*/ 6240839 h 6858000"/>
                <a:gd name="connsiteX7" fmla="*/ 2827810 w 10050896"/>
                <a:gd name="connsiteY7" fmla="*/ 5494798 h 6858000"/>
                <a:gd name="connsiteX8" fmla="*/ 3019905 w 10050896"/>
                <a:gd name="connsiteY8" fmla="*/ 4485185 h 6858000"/>
                <a:gd name="connsiteX9" fmla="*/ 2841212 w 10050896"/>
                <a:gd name="connsiteY9" fmla="*/ 3634161 h 6858000"/>
                <a:gd name="connsiteX10" fmla="*/ 2365444 w 10050896"/>
                <a:gd name="connsiteY10" fmla="*/ 2968531 h 6858000"/>
                <a:gd name="connsiteX11" fmla="*/ 1684178 w 10050896"/>
                <a:gd name="connsiteY11" fmla="*/ 2535202 h 6858000"/>
                <a:gd name="connsiteX12" fmla="*/ 888996 w 10050896"/>
                <a:gd name="connsiteY12" fmla="*/ 2381080 h 6858000"/>
                <a:gd name="connsiteX13" fmla="*/ 493639 w 10050896"/>
                <a:gd name="connsiteY13" fmla="*/ 2398948 h 6858000"/>
                <a:gd name="connsiteX14" fmla="*/ 0 w 10050896"/>
                <a:gd name="connsiteY14" fmla="*/ 2532968 h 6858000"/>
                <a:gd name="connsiteX15" fmla="*/ 1518888 w 10050896"/>
                <a:gd name="connsiteY1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0896" h="6858000">
                  <a:moveTo>
                    <a:pt x="1518888" y="0"/>
                  </a:moveTo>
                  <a:lnTo>
                    <a:pt x="10050896" y="0"/>
                  </a:lnTo>
                  <a:lnTo>
                    <a:pt x="10050896" y="6858000"/>
                  </a:lnTo>
                  <a:lnTo>
                    <a:pt x="729983" y="6858000"/>
                  </a:lnTo>
                  <a:lnTo>
                    <a:pt x="876851" y="6851884"/>
                  </a:lnTo>
                  <a:cubicBezTo>
                    <a:pt x="1111664" y="6832061"/>
                    <a:pt x="1336844" y="6782501"/>
                    <a:pt x="1552392" y="6703206"/>
                  </a:cubicBezTo>
                  <a:cubicBezTo>
                    <a:pt x="1839790" y="6597479"/>
                    <a:pt x="2092192" y="6443358"/>
                    <a:pt x="2309602" y="6240839"/>
                  </a:cubicBezTo>
                  <a:cubicBezTo>
                    <a:pt x="2527010" y="6038321"/>
                    <a:pt x="2699748" y="5789640"/>
                    <a:pt x="2827810" y="5494798"/>
                  </a:cubicBezTo>
                  <a:cubicBezTo>
                    <a:pt x="2955873" y="5199955"/>
                    <a:pt x="3019905" y="4863418"/>
                    <a:pt x="3019905" y="4485185"/>
                  </a:cubicBezTo>
                  <a:cubicBezTo>
                    <a:pt x="3019905" y="4175451"/>
                    <a:pt x="2960340" y="3891776"/>
                    <a:pt x="2841212" y="3634161"/>
                  </a:cubicBezTo>
                  <a:cubicBezTo>
                    <a:pt x="2722085" y="3376546"/>
                    <a:pt x="2563495" y="3154670"/>
                    <a:pt x="2365444" y="2968531"/>
                  </a:cubicBezTo>
                  <a:cubicBezTo>
                    <a:pt x="2167392" y="2782393"/>
                    <a:pt x="1940304" y="2637950"/>
                    <a:pt x="1684178" y="2535202"/>
                  </a:cubicBezTo>
                  <a:cubicBezTo>
                    <a:pt x="1428052" y="2432453"/>
                    <a:pt x="1162991" y="2381080"/>
                    <a:pt x="888996" y="2381080"/>
                  </a:cubicBezTo>
                  <a:cubicBezTo>
                    <a:pt x="772846" y="2381080"/>
                    <a:pt x="641060" y="2387035"/>
                    <a:pt x="493639" y="2398948"/>
                  </a:cubicBezTo>
                  <a:cubicBezTo>
                    <a:pt x="346217" y="2410862"/>
                    <a:pt x="181672" y="2455534"/>
                    <a:pt x="0" y="2532968"/>
                  </a:cubicBezTo>
                  <a:lnTo>
                    <a:pt x="151888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任意多边形 31"/>
          <p:cNvSpPr/>
          <p:nvPr/>
        </p:nvSpPr>
        <p:spPr>
          <a:xfrm>
            <a:off x="1259827" y="3111821"/>
            <a:ext cx="3055644" cy="2970765"/>
          </a:xfrm>
          <a:custGeom>
            <a:avLst/>
            <a:gdLst>
              <a:gd name="connsiteX0" fmla="*/ 1407204 w 3055644"/>
              <a:gd name="connsiteY0" fmla="*/ 0 h 2970765"/>
              <a:gd name="connsiteX1" fmla="*/ 2037096 w 3055644"/>
              <a:gd name="connsiteY1" fmla="*/ 93815 h 2970765"/>
              <a:gd name="connsiteX2" fmla="*/ 2562005 w 3055644"/>
              <a:gd name="connsiteY2" fmla="*/ 375255 h 2970765"/>
              <a:gd name="connsiteX3" fmla="*/ 2921625 w 3055644"/>
              <a:gd name="connsiteY3" fmla="*/ 842090 h 2970765"/>
              <a:gd name="connsiteX4" fmla="*/ 3055644 w 3055644"/>
              <a:gd name="connsiteY4" fmla="*/ 1487617 h 2970765"/>
              <a:gd name="connsiteX5" fmla="*/ 2930559 w 3055644"/>
              <a:gd name="connsiteY5" fmla="*/ 2090705 h 2970765"/>
              <a:gd name="connsiteX6" fmla="*/ 2595510 w 3055644"/>
              <a:gd name="connsiteY6" fmla="*/ 2559772 h 2970765"/>
              <a:gd name="connsiteX7" fmla="*/ 2108572 w 3055644"/>
              <a:gd name="connsiteY7" fmla="*/ 2863549 h 2970765"/>
              <a:gd name="connsiteX8" fmla="*/ 1527822 w 3055644"/>
              <a:gd name="connsiteY8" fmla="*/ 2970765 h 2970765"/>
              <a:gd name="connsiteX9" fmla="*/ 922501 w 3055644"/>
              <a:gd name="connsiteY9" fmla="*/ 2870250 h 2970765"/>
              <a:gd name="connsiteX10" fmla="*/ 437797 w 3055644"/>
              <a:gd name="connsiteY10" fmla="*/ 2579875 h 2970765"/>
              <a:gd name="connsiteX11" fmla="*/ 116151 w 3055644"/>
              <a:gd name="connsiteY11" fmla="*/ 2113041 h 2970765"/>
              <a:gd name="connsiteX12" fmla="*/ 0 w 3055644"/>
              <a:gd name="connsiteY12" fmla="*/ 1487617 h 2970765"/>
              <a:gd name="connsiteX13" fmla="*/ 116151 w 3055644"/>
              <a:gd name="connsiteY13" fmla="*/ 842090 h 2970765"/>
              <a:gd name="connsiteX14" fmla="*/ 433330 w 3055644"/>
              <a:gd name="connsiteY14" fmla="*/ 381956 h 2970765"/>
              <a:gd name="connsiteX15" fmla="*/ 859958 w 3055644"/>
              <a:gd name="connsiteY15" fmla="*/ 100516 h 2970765"/>
              <a:gd name="connsiteX16" fmla="*/ 1407204 w 3055644"/>
              <a:gd name="connsiteY16" fmla="*/ 0 h 29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5644" h="2970765">
                <a:moveTo>
                  <a:pt x="1407204" y="0"/>
                </a:moveTo>
                <a:cubicBezTo>
                  <a:pt x="1627592" y="0"/>
                  <a:pt x="1837556" y="31272"/>
                  <a:pt x="2037096" y="93815"/>
                </a:cubicBezTo>
                <a:cubicBezTo>
                  <a:pt x="2236636" y="156357"/>
                  <a:pt x="2411605" y="250170"/>
                  <a:pt x="2562005" y="375255"/>
                </a:cubicBezTo>
                <a:cubicBezTo>
                  <a:pt x="2712405" y="500341"/>
                  <a:pt x="2832278" y="655951"/>
                  <a:pt x="2921625" y="842090"/>
                </a:cubicBezTo>
                <a:cubicBezTo>
                  <a:pt x="3010970" y="1028228"/>
                  <a:pt x="3055644" y="1243403"/>
                  <a:pt x="3055644" y="1487617"/>
                </a:cubicBezTo>
                <a:cubicBezTo>
                  <a:pt x="3055644" y="1708005"/>
                  <a:pt x="3013948" y="1909034"/>
                  <a:pt x="2930559" y="2090705"/>
                </a:cubicBezTo>
                <a:cubicBezTo>
                  <a:pt x="2847169" y="2272375"/>
                  <a:pt x="2735485" y="2428731"/>
                  <a:pt x="2595510" y="2559772"/>
                </a:cubicBezTo>
                <a:cubicBezTo>
                  <a:pt x="2455535" y="2690814"/>
                  <a:pt x="2293222" y="2792073"/>
                  <a:pt x="2108572" y="2863549"/>
                </a:cubicBezTo>
                <a:cubicBezTo>
                  <a:pt x="1923924" y="2935027"/>
                  <a:pt x="1730340" y="2970765"/>
                  <a:pt x="1527822" y="2970765"/>
                </a:cubicBezTo>
                <a:cubicBezTo>
                  <a:pt x="1310413" y="2970765"/>
                  <a:pt x="1108639" y="2937260"/>
                  <a:pt x="922501" y="2870250"/>
                </a:cubicBezTo>
                <a:cubicBezTo>
                  <a:pt x="736363" y="2803241"/>
                  <a:pt x="574794" y="2706449"/>
                  <a:pt x="437797" y="2579875"/>
                </a:cubicBezTo>
                <a:cubicBezTo>
                  <a:pt x="300799" y="2453302"/>
                  <a:pt x="193584" y="2297690"/>
                  <a:pt x="116151" y="2113041"/>
                </a:cubicBezTo>
                <a:cubicBezTo>
                  <a:pt x="38716" y="1928392"/>
                  <a:pt x="0" y="1719917"/>
                  <a:pt x="0" y="1487617"/>
                </a:cubicBezTo>
                <a:cubicBezTo>
                  <a:pt x="0" y="1243403"/>
                  <a:pt x="38716" y="1028228"/>
                  <a:pt x="116151" y="842090"/>
                </a:cubicBezTo>
                <a:cubicBezTo>
                  <a:pt x="193584" y="655951"/>
                  <a:pt x="299311" y="502574"/>
                  <a:pt x="433330" y="381956"/>
                </a:cubicBezTo>
                <a:cubicBezTo>
                  <a:pt x="567349" y="261339"/>
                  <a:pt x="709559" y="167525"/>
                  <a:pt x="859958" y="100516"/>
                </a:cubicBezTo>
                <a:cubicBezTo>
                  <a:pt x="1010358" y="33505"/>
                  <a:pt x="1192774" y="0"/>
                  <a:pt x="1407204" y="0"/>
                </a:cubicBezTo>
                <a:close/>
              </a:path>
            </a:pathLst>
          </a:custGeom>
          <a:solidFill>
            <a:srgbClr val="CD0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67917" y="3606212"/>
            <a:ext cx="218842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800" b="1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  <a:endParaRPr lang="zh-CN" altLang="en-US" sz="6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728341" y="4728657"/>
            <a:ext cx="20675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67441" y="4747741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419642" y="399825"/>
            <a:ext cx="4909618" cy="646331"/>
            <a:chOff x="6482369" y="1241789"/>
            <a:chExt cx="4909618" cy="646331"/>
          </a:xfrm>
        </p:grpSpPr>
        <p:sp>
          <p:nvSpPr>
            <p:cNvPr id="3" name="文本框 2"/>
            <p:cNvSpPr txBox="1"/>
            <p:nvPr/>
          </p:nvSpPr>
          <p:spPr>
            <a:xfrm>
              <a:off x="7514002" y="1241789"/>
              <a:ext cx="3877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项目成员分工</a:t>
              </a: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	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482369" y="1272566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01 /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419642" y="1319233"/>
            <a:ext cx="3986288" cy="646331"/>
            <a:chOff x="6482369" y="2229855"/>
            <a:chExt cx="3986288" cy="646331"/>
          </a:xfrm>
        </p:grpSpPr>
        <p:sp>
          <p:nvSpPr>
            <p:cNvPr id="8" name="文本框 7"/>
            <p:cNvSpPr txBox="1"/>
            <p:nvPr/>
          </p:nvSpPr>
          <p:spPr>
            <a:xfrm>
              <a:off x="7514002" y="2229855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系统功能结构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482369" y="2257663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02 /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56575" y="3770934"/>
            <a:ext cx="3986288" cy="646331"/>
            <a:chOff x="6482369" y="3217921"/>
            <a:chExt cx="3986288" cy="646331"/>
          </a:xfrm>
        </p:grpSpPr>
        <p:sp>
          <p:nvSpPr>
            <p:cNvPr id="13" name="文本框 12"/>
            <p:cNvSpPr txBox="1"/>
            <p:nvPr/>
          </p:nvSpPr>
          <p:spPr>
            <a:xfrm>
              <a:off x="7514002" y="321792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软件经济评价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482369" y="3254635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05 /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456575" y="4619862"/>
            <a:ext cx="3986288" cy="646331"/>
            <a:chOff x="6482369" y="4205987"/>
            <a:chExt cx="3986288" cy="646331"/>
          </a:xfrm>
        </p:grpSpPr>
        <p:sp>
          <p:nvSpPr>
            <p:cNvPr id="18" name="文本框 17"/>
            <p:cNvSpPr txBox="1"/>
            <p:nvPr/>
          </p:nvSpPr>
          <p:spPr>
            <a:xfrm>
              <a:off x="7514002" y="4205987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智能算法原理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482369" y="4227857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06 /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472806" y="5429171"/>
            <a:ext cx="3970057" cy="646331"/>
            <a:chOff x="6498600" y="5194054"/>
            <a:chExt cx="3970057" cy="646331"/>
          </a:xfrm>
        </p:grpSpPr>
        <p:sp>
          <p:nvSpPr>
            <p:cNvPr id="23" name="文本框 22"/>
            <p:cNvSpPr txBox="1"/>
            <p:nvPr/>
          </p:nvSpPr>
          <p:spPr>
            <a:xfrm>
              <a:off x="7514002" y="5194054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系统应用价值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498600" y="5212955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07 /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419642" y="2109752"/>
            <a:ext cx="3986288" cy="646331"/>
            <a:chOff x="6482369" y="2229855"/>
            <a:chExt cx="3986288" cy="646331"/>
          </a:xfrm>
        </p:grpSpPr>
        <p:sp>
          <p:nvSpPr>
            <p:cNvPr id="48" name="文本框 47"/>
            <p:cNvSpPr txBox="1"/>
            <p:nvPr/>
          </p:nvSpPr>
          <p:spPr>
            <a:xfrm>
              <a:off x="7514002" y="2229855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数据库的定义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482369" y="2257663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03 /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419642" y="2923470"/>
            <a:ext cx="4909618" cy="646331"/>
            <a:chOff x="6482369" y="1241789"/>
            <a:chExt cx="4909618" cy="646331"/>
          </a:xfrm>
        </p:grpSpPr>
        <p:sp>
          <p:nvSpPr>
            <p:cNvPr id="51" name="文本框 50"/>
            <p:cNvSpPr txBox="1"/>
            <p:nvPr/>
          </p:nvSpPr>
          <p:spPr>
            <a:xfrm>
              <a:off x="7514002" y="1241789"/>
              <a:ext cx="3877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主要功能说明</a:t>
              </a:r>
              <a:r>
                <a:rPr lang="en-US" altLang="zh-CN" sz="3600" b="1" dirty="0">
                  <a:solidFill>
                    <a:schemeClr val="bg1"/>
                  </a:solidFill>
                  <a:cs typeface="+mn-ea"/>
                  <a:sym typeface="+mn-lt"/>
                </a:rPr>
                <a:t>	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482369" y="1272566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04 /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5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5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45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4888" y="3378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解码功能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51040" y="2426650"/>
            <a:ext cx="4687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解码功能主要是通过</a:t>
            </a:r>
            <a:r>
              <a:rPr lang="en-US" altLang="zh-CN" dirty="0"/>
              <a:t>Zxing.net</a:t>
            </a:r>
            <a:r>
              <a:rPr lang="zh-CN" altLang="en-US" dirty="0"/>
              <a:t>中的</a:t>
            </a:r>
            <a:r>
              <a:rPr lang="en-US" altLang="zh-CN" dirty="0" err="1"/>
              <a:t>BarcodeReader</a:t>
            </a:r>
            <a:r>
              <a:rPr lang="zh-CN" altLang="en-US" dirty="0"/>
              <a:t>来实现的，通过建立此类的对象来识别出二维码或者条形码中的信息，并显示在</a:t>
            </a:r>
            <a:r>
              <a:rPr lang="en-US" altLang="zh-CN" dirty="0" err="1"/>
              <a:t>pictureBox</a:t>
            </a:r>
            <a:r>
              <a:rPr lang="zh-CN" altLang="en-US" dirty="0"/>
              <a:t>中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91" y="1059054"/>
            <a:ext cx="5966977" cy="291109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926449" y="799487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4888" y="3378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预览打印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285" y="851443"/>
            <a:ext cx="4530915" cy="29516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84568" y="1398430"/>
            <a:ext cx="3727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在此界面可以设置预览打印，通过</a:t>
            </a:r>
            <a:r>
              <a:rPr lang="en-US" altLang="zh-CN" dirty="0" err="1"/>
              <a:t>Zxing</a:t>
            </a:r>
            <a:r>
              <a:rPr lang="zh-CN" altLang="en-US" dirty="0"/>
              <a:t>中的</a:t>
            </a:r>
            <a:r>
              <a:rPr lang="en-US" altLang="zh-CN" dirty="0" err="1"/>
              <a:t>PrintPreviewDialog</a:t>
            </a:r>
            <a:r>
              <a:rPr lang="zh-CN" altLang="en-US" dirty="0"/>
              <a:t>类，可以生成一个预览二维码的消息框，在这个框中有生成的二维码的信息。确认无误之后，可以选择保存。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60" y="3668528"/>
            <a:ext cx="4428164" cy="3010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05793"/>
            <a:ext cx="4353661" cy="321438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926449" y="799487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40999" y="2818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识别二维码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449" y="799487"/>
            <a:ext cx="6889077" cy="3170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7" y="799487"/>
            <a:ext cx="4084009" cy="28787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47387" y="4323426"/>
            <a:ext cx="519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识别二维码调用的是</a:t>
            </a:r>
            <a:r>
              <a:rPr lang="en-US" altLang="zh-CN" dirty="0" err="1"/>
              <a:t>opencvdll</a:t>
            </a:r>
            <a:r>
              <a:rPr lang="zh-CN" altLang="en-US" dirty="0"/>
              <a:t>中的函数，可以识别的图片的格式有</a:t>
            </a:r>
            <a:r>
              <a:rPr lang="en-US" altLang="zh-CN" dirty="0"/>
              <a:t>jpg</a:t>
            </a:r>
            <a:r>
              <a:rPr lang="zh-CN" altLang="en-US" dirty="0"/>
              <a:t>和</a:t>
            </a:r>
            <a:r>
              <a:rPr lang="en-US" altLang="zh-CN" dirty="0" err="1"/>
              <a:t>png</a:t>
            </a:r>
            <a:r>
              <a:rPr lang="zh-CN" altLang="en-US" dirty="0"/>
              <a:t>，导入之后可以将二维码中的信息识别出来，便于下一步的操作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926449" y="687519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88114" y="2825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数据导出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785" y="799487"/>
            <a:ext cx="4625741" cy="28501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14" y="3760088"/>
            <a:ext cx="6143442" cy="28974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8640" y="1402080"/>
            <a:ext cx="4315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通过调用</a:t>
            </a:r>
            <a:r>
              <a:rPr lang="en-US" altLang="zh-CN" dirty="0" err="1"/>
              <a:t>microsoft</a:t>
            </a:r>
            <a:r>
              <a:rPr lang="zh-CN" altLang="en-US" dirty="0"/>
              <a:t>中的函数，此处的数据主要是导入到</a:t>
            </a:r>
            <a:r>
              <a:rPr lang="en-US" altLang="zh-CN" dirty="0"/>
              <a:t>excel</a:t>
            </a:r>
            <a:r>
              <a:rPr lang="zh-CN" altLang="en-US" dirty="0"/>
              <a:t>中，因此涉及到的部分是</a:t>
            </a:r>
            <a:r>
              <a:rPr lang="en-US" altLang="zh-CN" dirty="0"/>
              <a:t>excel</a:t>
            </a:r>
            <a:r>
              <a:rPr lang="zh-CN" altLang="en-US" dirty="0"/>
              <a:t>的类和函数。</a:t>
            </a:r>
            <a:endParaRPr lang="en-US" altLang="zh-CN" dirty="0"/>
          </a:p>
          <a:p>
            <a:r>
              <a:rPr lang="zh-CN" altLang="en-US" dirty="0"/>
              <a:t>     下图是设置保存格式和保存位置的代码。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4926449" y="715512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88114" y="3378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数据导出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89" y="3742033"/>
            <a:ext cx="6485182" cy="224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7" y="867872"/>
            <a:ext cx="6294665" cy="27053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0800" y="2418080"/>
            <a:ext cx="360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导出数据的步骤为：</a:t>
            </a:r>
            <a:endParaRPr lang="en-US" altLang="zh-CN" dirty="0"/>
          </a:p>
          <a:p>
            <a:r>
              <a:rPr lang="zh-CN" altLang="en-US" dirty="0"/>
              <a:t>       第一步将</a:t>
            </a:r>
            <a:r>
              <a:rPr lang="en-US" altLang="zh-CN" dirty="0" err="1"/>
              <a:t>datagridview</a:t>
            </a:r>
            <a:r>
              <a:rPr lang="zh-CN" altLang="en-US" dirty="0"/>
              <a:t>中的数据导入到</a:t>
            </a:r>
            <a:r>
              <a:rPr lang="en-US" altLang="zh-CN" dirty="0" err="1"/>
              <a:t>dataTable</a:t>
            </a:r>
            <a:r>
              <a:rPr lang="zh-CN" altLang="en-US" dirty="0"/>
              <a:t>中；</a:t>
            </a:r>
            <a:endParaRPr lang="en-US" altLang="zh-CN" dirty="0"/>
          </a:p>
          <a:p>
            <a:r>
              <a:rPr lang="zh-CN" altLang="en-US" dirty="0"/>
              <a:t>      第二步是将</a:t>
            </a:r>
            <a:r>
              <a:rPr lang="en-US" altLang="zh-CN" dirty="0" err="1"/>
              <a:t>dataTable</a:t>
            </a:r>
            <a:r>
              <a:rPr lang="zh-CN" altLang="en-US" dirty="0"/>
              <a:t>中的数据导出到</a:t>
            </a:r>
            <a:r>
              <a:rPr lang="en-US" altLang="zh-CN" dirty="0"/>
              <a:t>excel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4926449" y="799487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80337" y="37679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清理垃圾进程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861" y="877435"/>
            <a:ext cx="6889077" cy="28919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194" y="3906291"/>
            <a:ext cx="7483488" cy="26138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31020" y="1352939"/>
            <a:ext cx="2780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将数据写入</a:t>
            </a:r>
            <a:r>
              <a:rPr lang="en-US" altLang="zh-CN" dirty="0"/>
              <a:t>excel</a:t>
            </a:r>
            <a:r>
              <a:rPr lang="zh-CN" altLang="en-US" dirty="0"/>
              <a:t>的过程中，会产生一些无用的进程。</a:t>
            </a:r>
            <a:endParaRPr lang="en-US" altLang="zh-CN" dirty="0"/>
          </a:p>
          <a:p>
            <a:r>
              <a:rPr lang="zh-CN" altLang="en-US" dirty="0"/>
              <a:t>     通过</a:t>
            </a:r>
            <a:r>
              <a:rPr lang="en-US" altLang="zh-CN" dirty="0" err="1"/>
              <a:t>kilProcessThread</a:t>
            </a:r>
            <a:r>
              <a:rPr lang="zh-CN" altLang="en-US" dirty="0"/>
              <a:t>函数可以结束无用的垃圾进程，释放资源。</a:t>
            </a: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926449" y="799487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4888" y="1698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数据绘图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83" y="783917"/>
            <a:ext cx="6957663" cy="32692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326" y="2679365"/>
            <a:ext cx="5928874" cy="38408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62240" y="1259840"/>
            <a:ext cx="332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左侧函数可以设置图表的格式，包括文本、字体颜色、背景色、间隔等，主要作用是美化图形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8800" y="4693920"/>
            <a:ext cx="3789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右侧是通过数据库操作，绑定绘制图表的数据源，通过</a:t>
            </a:r>
            <a:r>
              <a:rPr lang="en-US" altLang="zh-CN" dirty="0" err="1"/>
              <a:t>DataSet</a:t>
            </a:r>
            <a:r>
              <a:rPr lang="zh-CN" altLang="en-US" dirty="0"/>
              <a:t>和</a:t>
            </a:r>
            <a:r>
              <a:rPr lang="en-US" altLang="zh-CN" dirty="0" err="1"/>
              <a:t>DataAdpater</a:t>
            </a:r>
            <a:r>
              <a:rPr lang="zh-CN" altLang="en-US" dirty="0"/>
              <a:t>制定图表的数据源和并调用显示函数显示出来。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926449" y="631536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4888" y="3378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邮箱验证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297" y="928197"/>
            <a:ext cx="5151566" cy="34826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44" y="928197"/>
            <a:ext cx="5204911" cy="39856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7384" y="4883322"/>
            <a:ext cx="338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邮箱验证主要是首先生成</a:t>
            </a:r>
            <a:r>
              <a:rPr lang="en-US" altLang="zh-CN" dirty="0"/>
              <a:t>6</a:t>
            </a:r>
            <a:r>
              <a:rPr lang="zh-CN" altLang="en-US" dirty="0"/>
              <a:t>位随机的验证码，包括数字和大写字母。然后使用</a:t>
            </a:r>
            <a:r>
              <a:rPr lang="en-US" altLang="zh-CN" dirty="0"/>
              <a:t>email</a:t>
            </a:r>
            <a:r>
              <a:rPr lang="zh-CN" altLang="en-US" dirty="0"/>
              <a:t>的类去实现邮件的发送。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4926449" y="799487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69277" y="1578720"/>
            <a:ext cx="1920227" cy="2753869"/>
            <a:chOff x="1836471" y="1851853"/>
            <a:chExt cx="1920227" cy="275386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3" t="3479" r="35049"/>
            <a:stretch>
              <a:fillRect/>
            </a:stretch>
          </p:blipFill>
          <p:spPr>
            <a:xfrm>
              <a:off x="1836471" y="1851853"/>
              <a:ext cx="1920227" cy="2753869"/>
            </a:xfrm>
            <a:custGeom>
              <a:avLst/>
              <a:gdLst>
                <a:gd name="connsiteX0" fmla="*/ 912993 w 1920227"/>
                <a:gd name="connsiteY0" fmla="*/ 1287870 h 2753869"/>
                <a:gd name="connsiteX1" fmla="*/ 713126 w 1920227"/>
                <a:gd name="connsiteY1" fmla="*/ 1324679 h 2753869"/>
                <a:gd name="connsiteX2" fmla="*/ 557431 w 1920227"/>
                <a:gd name="connsiteY2" fmla="*/ 1426963 h 2753869"/>
                <a:gd name="connsiteX3" fmla="*/ 441759 w 1920227"/>
                <a:gd name="connsiteY3" fmla="*/ 1594961 h 2753869"/>
                <a:gd name="connsiteX4" fmla="*/ 399008 w 1920227"/>
                <a:gd name="connsiteY4" fmla="*/ 1833807 h 2753869"/>
                <a:gd name="connsiteX5" fmla="*/ 441619 w 1920227"/>
                <a:gd name="connsiteY5" fmla="*/ 2065040 h 2753869"/>
                <a:gd name="connsiteX6" fmla="*/ 559157 w 1920227"/>
                <a:gd name="connsiteY6" fmla="*/ 2235514 h 2753869"/>
                <a:gd name="connsiteX7" fmla="*/ 736242 w 1920227"/>
                <a:gd name="connsiteY7" fmla="*/ 2341306 h 2753869"/>
                <a:gd name="connsiteX8" fmla="*/ 960113 w 1920227"/>
                <a:gd name="connsiteY8" fmla="*/ 2378017 h 2753869"/>
                <a:gd name="connsiteX9" fmla="*/ 1174967 w 1920227"/>
                <a:gd name="connsiteY9" fmla="*/ 2338620 h 2753869"/>
                <a:gd name="connsiteX10" fmla="*/ 1353722 w 1920227"/>
                <a:gd name="connsiteY10" fmla="*/ 2227512 h 2753869"/>
                <a:gd name="connsiteX11" fmla="*/ 1476742 w 1920227"/>
                <a:gd name="connsiteY11" fmla="*/ 2055229 h 2753869"/>
                <a:gd name="connsiteX12" fmla="*/ 1523000 w 1920227"/>
                <a:gd name="connsiteY12" fmla="*/ 1833807 h 2753869"/>
                <a:gd name="connsiteX13" fmla="*/ 1473945 w 1920227"/>
                <a:gd name="connsiteY13" fmla="*/ 1597216 h 2753869"/>
                <a:gd name="connsiteX14" fmla="*/ 1342408 w 1920227"/>
                <a:gd name="connsiteY14" fmla="*/ 1426727 h 2753869"/>
                <a:gd name="connsiteX15" fmla="*/ 1147413 w 1920227"/>
                <a:gd name="connsiteY15" fmla="*/ 1323064 h 2753869"/>
                <a:gd name="connsiteX16" fmla="*/ 912993 w 1920227"/>
                <a:gd name="connsiteY16" fmla="*/ 1287870 h 2753869"/>
                <a:gd name="connsiteX17" fmla="*/ 865761 w 1920227"/>
                <a:gd name="connsiteY17" fmla="*/ 0 h 2753869"/>
                <a:gd name="connsiteX18" fmla="*/ 1330621 w 1920227"/>
                <a:gd name="connsiteY18" fmla="*/ 0 h 2753869"/>
                <a:gd name="connsiteX19" fmla="*/ 739066 w 1920227"/>
                <a:gd name="connsiteY19" fmla="*/ 989198 h 2753869"/>
                <a:gd name="connsiteX20" fmla="*/ 891881 w 1920227"/>
                <a:gd name="connsiteY20" fmla="*/ 937318 h 2753869"/>
                <a:gd name="connsiteX21" fmla="*/ 1049233 w 1920227"/>
                <a:gd name="connsiteY21" fmla="*/ 929831 h 2753869"/>
                <a:gd name="connsiteX22" fmla="*/ 1373747 w 1920227"/>
                <a:gd name="connsiteY22" fmla="*/ 992886 h 2753869"/>
                <a:gd name="connsiteX23" fmla="*/ 1652755 w 1920227"/>
                <a:gd name="connsiteY23" fmla="*/ 1170416 h 2753869"/>
                <a:gd name="connsiteX24" fmla="*/ 1847389 w 1920227"/>
                <a:gd name="connsiteY24" fmla="*/ 1442425 h 2753869"/>
                <a:gd name="connsiteX25" fmla="*/ 1920227 w 1920227"/>
                <a:gd name="connsiteY25" fmla="*/ 1788551 h 2753869"/>
                <a:gd name="connsiteX26" fmla="*/ 1842059 w 1920227"/>
                <a:gd name="connsiteY26" fmla="*/ 2196883 h 2753869"/>
                <a:gd name="connsiteX27" fmla="*/ 1630308 w 1920227"/>
                <a:gd name="connsiteY27" fmla="*/ 2501302 h 2753869"/>
                <a:gd name="connsiteX28" fmla="*/ 1322605 w 1920227"/>
                <a:gd name="connsiteY28" fmla="*/ 2689798 h 2753869"/>
                <a:gd name="connsiteX29" fmla="*/ 951429 w 1920227"/>
                <a:gd name="connsiteY29" fmla="*/ 2753869 h 2753869"/>
                <a:gd name="connsiteX30" fmla="*/ 594142 w 1920227"/>
                <a:gd name="connsiteY30" fmla="*/ 2686820 h 2753869"/>
                <a:gd name="connsiteX31" fmla="*/ 290252 w 1920227"/>
                <a:gd name="connsiteY31" fmla="*/ 2499103 h 2753869"/>
                <a:gd name="connsiteX32" fmla="*/ 78849 w 1920227"/>
                <a:gd name="connsiteY32" fmla="*/ 2209087 h 2753869"/>
                <a:gd name="connsiteX33" fmla="*/ 0 w 1920227"/>
                <a:gd name="connsiteY33" fmla="*/ 1831023 h 2753869"/>
                <a:gd name="connsiteX34" fmla="*/ 60090 w 1920227"/>
                <a:gd name="connsiteY34" fmla="*/ 1515833 h 2753869"/>
                <a:gd name="connsiteX35" fmla="*/ 208048 w 1920227"/>
                <a:gd name="connsiteY35" fmla="*/ 1196050 h 27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</p:spPr>
        </p:pic>
        <p:sp>
          <p:nvSpPr>
            <p:cNvPr id="4" name="任意多边形 3"/>
            <p:cNvSpPr/>
            <p:nvPr/>
          </p:nvSpPr>
          <p:spPr>
            <a:xfrm>
              <a:off x="1836471" y="1851853"/>
              <a:ext cx="1920227" cy="2753869"/>
            </a:xfrm>
            <a:custGeom>
              <a:avLst/>
              <a:gdLst/>
              <a:ahLst/>
              <a:cxnLst/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  <a:solidFill>
              <a:srgbClr val="CD0C1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24471" y="301317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07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48395" y="3782617"/>
            <a:ext cx="58059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96679" y="267462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>
                <a:solidFill>
                  <a:srgbClr val="0D21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系统的应用价值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98798" y="908853"/>
            <a:ext cx="73253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本图书管理系统可以实现图书借阅的规范化、系统化管理，能够将所有图书资料聚集在一起实施统一运作。需求者可以根据所具有的权限进行相应的查询和借阅等操作。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主要优点：</a:t>
            </a:r>
            <a:endParaRPr lang="en-US" altLang="zh-CN" dirty="0"/>
          </a:p>
          <a:p>
            <a:r>
              <a:rPr lang="zh-CN" altLang="en-US" dirty="0"/>
              <a:t>①有利于实现提高图书管理工作效率</a:t>
            </a:r>
            <a:endParaRPr lang="en-US" altLang="zh-CN" dirty="0"/>
          </a:p>
          <a:p>
            <a:r>
              <a:rPr lang="zh-CN" altLang="en-US" dirty="0"/>
              <a:t>③有利于提高图书管理人员的综合素质</a:t>
            </a:r>
            <a:endParaRPr lang="en-US" altLang="zh-CN" dirty="0"/>
          </a:p>
          <a:p>
            <a:r>
              <a:rPr lang="zh-CN" altLang="en-US" dirty="0"/>
              <a:t>④有利于合理开发与配置信息资源</a:t>
            </a:r>
            <a:endParaRPr lang="en-US" altLang="zh-CN" dirty="0"/>
          </a:p>
          <a:p>
            <a:r>
              <a:rPr lang="zh-CN" altLang="en-US" dirty="0"/>
              <a:t>⑤有利于实现管理服务多元化、综合化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本图书管理系统采用多种技术来实现相关功能，旨在便于操作和节约时间</a:t>
            </a:r>
            <a:endParaRPr lang="en-US" altLang="zh-CN" dirty="0"/>
          </a:p>
          <a:p>
            <a:r>
              <a:rPr lang="zh-CN" altLang="en-US" dirty="0"/>
              <a:t>        ①本系统可以实现程序与数据的流畅连接，所有的数据操作均是基于数据库，通过</a:t>
            </a:r>
            <a:r>
              <a:rPr lang="en-US" altLang="zh-CN" dirty="0"/>
              <a:t>SQL</a:t>
            </a:r>
            <a:r>
              <a:rPr lang="zh-CN" altLang="en-US" dirty="0"/>
              <a:t>语句，可以便捷的实现对于数据的各种操作，代码简洁。</a:t>
            </a:r>
            <a:endParaRPr lang="en-US" altLang="zh-CN" dirty="0"/>
          </a:p>
          <a:p>
            <a:r>
              <a:rPr lang="zh-CN" altLang="en-US" dirty="0"/>
              <a:t>        ②本系统的登录方式引入了“刷脸”方式，通过人脸识别，可以便于使用者更加快捷的进入系统，可以节约时间，提高使用效率。</a:t>
            </a:r>
            <a:endParaRPr lang="en-US" altLang="zh-CN" dirty="0"/>
          </a:p>
          <a:p>
            <a:r>
              <a:rPr lang="zh-CN" altLang="en-US" dirty="0"/>
              <a:t>         ③采用二维码还书的方式，可以节约在还书时的时间，直接通过二维码的方式还书，省略了输入各种图书信息的时间，进而更加便捷。</a:t>
            </a:r>
            <a:endParaRPr lang="zh-CN" altLang="en-US" dirty="0"/>
          </a:p>
          <a:p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"/>
          <a:stretch>
            <a:fillRect/>
          </a:stretch>
        </p:blipFill>
        <p:spPr>
          <a:xfrm>
            <a:off x="233680" y="578763"/>
            <a:ext cx="4265118" cy="27076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54102" y="3479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系统应用价值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71556" y="3370749"/>
            <a:ext cx="542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069277" y="1578720"/>
            <a:ext cx="1920227" cy="2753869"/>
            <a:chOff x="1836471" y="1851853"/>
            <a:chExt cx="1920227" cy="275386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3" t="3479" r="35049"/>
            <a:stretch>
              <a:fillRect/>
            </a:stretch>
          </p:blipFill>
          <p:spPr>
            <a:xfrm>
              <a:off x="1836471" y="1851853"/>
              <a:ext cx="1920227" cy="2753869"/>
            </a:xfrm>
            <a:custGeom>
              <a:avLst/>
              <a:gdLst>
                <a:gd name="connsiteX0" fmla="*/ 912993 w 1920227"/>
                <a:gd name="connsiteY0" fmla="*/ 1287870 h 2753869"/>
                <a:gd name="connsiteX1" fmla="*/ 713126 w 1920227"/>
                <a:gd name="connsiteY1" fmla="*/ 1324679 h 2753869"/>
                <a:gd name="connsiteX2" fmla="*/ 557431 w 1920227"/>
                <a:gd name="connsiteY2" fmla="*/ 1426963 h 2753869"/>
                <a:gd name="connsiteX3" fmla="*/ 441759 w 1920227"/>
                <a:gd name="connsiteY3" fmla="*/ 1594961 h 2753869"/>
                <a:gd name="connsiteX4" fmla="*/ 399008 w 1920227"/>
                <a:gd name="connsiteY4" fmla="*/ 1833807 h 2753869"/>
                <a:gd name="connsiteX5" fmla="*/ 441619 w 1920227"/>
                <a:gd name="connsiteY5" fmla="*/ 2065040 h 2753869"/>
                <a:gd name="connsiteX6" fmla="*/ 559157 w 1920227"/>
                <a:gd name="connsiteY6" fmla="*/ 2235514 h 2753869"/>
                <a:gd name="connsiteX7" fmla="*/ 736242 w 1920227"/>
                <a:gd name="connsiteY7" fmla="*/ 2341306 h 2753869"/>
                <a:gd name="connsiteX8" fmla="*/ 960113 w 1920227"/>
                <a:gd name="connsiteY8" fmla="*/ 2378017 h 2753869"/>
                <a:gd name="connsiteX9" fmla="*/ 1174967 w 1920227"/>
                <a:gd name="connsiteY9" fmla="*/ 2338620 h 2753869"/>
                <a:gd name="connsiteX10" fmla="*/ 1353722 w 1920227"/>
                <a:gd name="connsiteY10" fmla="*/ 2227512 h 2753869"/>
                <a:gd name="connsiteX11" fmla="*/ 1476742 w 1920227"/>
                <a:gd name="connsiteY11" fmla="*/ 2055229 h 2753869"/>
                <a:gd name="connsiteX12" fmla="*/ 1523000 w 1920227"/>
                <a:gd name="connsiteY12" fmla="*/ 1833807 h 2753869"/>
                <a:gd name="connsiteX13" fmla="*/ 1473945 w 1920227"/>
                <a:gd name="connsiteY13" fmla="*/ 1597216 h 2753869"/>
                <a:gd name="connsiteX14" fmla="*/ 1342408 w 1920227"/>
                <a:gd name="connsiteY14" fmla="*/ 1426727 h 2753869"/>
                <a:gd name="connsiteX15" fmla="*/ 1147413 w 1920227"/>
                <a:gd name="connsiteY15" fmla="*/ 1323064 h 2753869"/>
                <a:gd name="connsiteX16" fmla="*/ 912993 w 1920227"/>
                <a:gd name="connsiteY16" fmla="*/ 1287870 h 2753869"/>
                <a:gd name="connsiteX17" fmla="*/ 865761 w 1920227"/>
                <a:gd name="connsiteY17" fmla="*/ 0 h 2753869"/>
                <a:gd name="connsiteX18" fmla="*/ 1330621 w 1920227"/>
                <a:gd name="connsiteY18" fmla="*/ 0 h 2753869"/>
                <a:gd name="connsiteX19" fmla="*/ 739066 w 1920227"/>
                <a:gd name="connsiteY19" fmla="*/ 989198 h 2753869"/>
                <a:gd name="connsiteX20" fmla="*/ 891881 w 1920227"/>
                <a:gd name="connsiteY20" fmla="*/ 937318 h 2753869"/>
                <a:gd name="connsiteX21" fmla="*/ 1049233 w 1920227"/>
                <a:gd name="connsiteY21" fmla="*/ 929831 h 2753869"/>
                <a:gd name="connsiteX22" fmla="*/ 1373747 w 1920227"/>
                <a:gd name="connsiteY22" fmla="*/ 992886 h 2753869"/>
                <a:gd name="connsiteX23" fmla="*/ 1652755 w 1920227"/>
                <a:gd name="connsiteY23" fmla="*/ 1170416 h 2753869"/>
                <a:gd name="connsiteX24" fmla="*/ 1847389 w 1920227"/>
                <a:gd name="connsiteY24" fmla="*/ 1442425 h 2753869"/>
                <a:gd name="connsiteX25" fmla="*/ 1920227 w 1920227"/>
                <a:gd name="connsiteY25" fmla="*/ 1788551 h 2753869"/>
                <a:gd name="connsiteX26" fmla="*/ 1842059 w 1920227"/>
                <a:gd name="connsiteY26" fmla="*/ 2196883 h 2753869"/>
                <a:gd name="connsiteX27" fmla="*/ 1630308 w 1920227"/>
                <a:gd name="connsiteY27" fmla="*/ 2501302 h 2753869"/>
                <a:gd name="connsiteX28" fmla="*/ 1322605 w 1920227"/>
                <a:gd name="connsiteY28" fmla="*/ 2689798 h 2753869"/>
                <a:gd name="connsiteX29" fmla="*/ 951429 w 1920227"/>
                <a:gd name="connsiteY29" fmla="*/ 2753869 h 2753869"/>
                <a:gd name="connsiteX30" fmla="*/ 594142 w 1920227"/>
                <a:gd name="connsiteY30" fmla="*/ 2686820 h 2753869"/>
                <a:gd name="connsiteX31" fmla="*/ 290252 w 1920227"/>
                <a:gd name="connsiteY31" fmla="*/ 2499103 h 2753869"/>
                <a:gd name="connsiteX32" fmla="*/ 78849 w 1920227"/>
                <a:gd name="connsiteY32" fmla="*/ 2209087 h 2753869"/>
                <a:gd name="connsiteX33" fmla="*/ 0 w 1920227"/>
                <a:gd name="connsiteY33" fmla="*/ 1831023 h 2753869"/>
                <a:gd name="connsiteX34" fmla="*/ 60090 w 1920227"/>
                <a:gd name="connsiteY34" fmla="*/ 1515833 h 2753869"/>
                <a:gd name="connsiteX35" fmla="*/ 208048 w 1920227"/>
                <a:gd name="connsiteY35" fmla="*/ 1196050 h 27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</p:spPr>
        </p:pic>
        <p:sp>
          <p:nvSpPr>
            <p:cNvPr id="5" name="任意多边形 4"/>
            <p:cNvSpPr/>
            <p:nvPr/>
          </p:nvSpPr>
          <p:spPr>
            <a:xfrm>
              <a:off x="1836471" y="1851853"/>
              <a:ext cx="1920227" cy="2753869"/>
            </a:xfrm>
            <a:custGeom>
              <a:avLst/>
              <a:gdLst/>
              <a:ahLst/>
              <a:cxnLst/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  <a:solidFill>
              <a:srgbClr val="CD0C1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624471" y="3013176"/>
            <a:ext cx="809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09380" y="2674621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0D2174"/>
                </a:solidFill>
                <a:cs typeface="+mn-ea"/>
                <a:sym typeface="+mn-lt"/>
              </a:rPr>
              <a:t>项目组成员及分工</a:t>
            </a:r>
            <a:endParaRPr lang="zh-CN" altLang="en-US" sz="66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348395" y="3782617"/>
            <a:ext cx="58059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69277" y="1578720"/>
            <a:ext cx="1920227" cy="2753869"/>
            <a:chOff x="1836471" y="1851853"/>
            <a:chExt cx="1920227" cy="275386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3" t="3479" r="35049"/>
            <a:stretch>
              <a:fillRect/>
            </a:stretch>
          </p:blipFill>
          <p:spPr>
            <a:xfrm>
              <a:off x="1836471" y="1851853"/>
              <a:ext cx="1920227" cy="2753869"/>
            </a:xfrm>
            <a:custGeom>
              <a:avLst/>
              <a:gdLst>
                <a:gd name="connsiteX0" fmla="*/ 912993 w 1920227"/>
                <a:gd name="connsiteY0" fmla="*/ 1287870 h 2753869"/>
                <a:gd name="connsiteX1" fmla="*/ 713126 w 1920227"/>
                <a:gd name="connsiteY1" fmla="*/ 1324679 h 2753869"/>
                <a:gd name="connsiteX2" fmla="*/ 557431 w 1920227"/>
                <a:gd name="connsiteY2" fmla="*/ 1426963 h 2753869"/>
                <a:gd name="connsiteX3" fmla="*/ 441759 w 1920227"/>
                <a:gd name="connsiteY3" fmla="*/ 1594961 h 2753869"/>
                <a:gd name="connsiteX4" fmla="*/ 399008 w 1920227"/>
                <a:gd name="connsiteY4" fmla="*/ 1833807 h 2753869"/>
                <a:gd name="connsiteX5" fmla="*/ 441619 w 1920227"/>
                <a:gd name="connsiteY5" fmla="*/ 2065040 h 2753869"/>
                <a:gd name="connsiteX6" fmla="*/ 559157 w 1920227"/>
                <a:gd name="connsiteY6" fmla="*/ 2235514 h 2753869"/>
                <a:gd name="connsiteX7" fmla="*/ 736242 w 1920227"/>
                <a:gd name="connsiteY7" fmla="*/ 2341306 h 2753869"/>
                <a:gd name="connsiteX8" fmla="*/ 960113 w 1920227"/>
                <a:gd name="connsiteY8" fmla="*/ 2378017 h 2753869"/>
                <a:gd name="connsiteX9" fmla="*/ 1174967 w 1920227"/>
                <a:gd name="connsiteY9" fmla="*/ 2338620 h 2753869"/>
                <a:gd name="connsiteX10" fmla="*/ 1353722 w 1920227"/>
                <a:gd name="connsiteY10" fmla="*/ 2227512 h 2753869"/>
                <a:gd name="connsiteX11" fmla="*/ 1476742 w 1920227"/>
                <a:gd name="connsiteY11" fmla="*/ 2055229 h 2753869"/>
                <a:gd name="connsiteX12" fmla="*/ 1523000 w 1920227"/>
                <a:gd name="connsiteY12" fmla="*/ 1833807 h 2753869"/>
                <a:gd name="connsiteX13" fmla="*/ 1473945 w 1920227"/>
                <a:gd name="connsiteY13" fmla="*/ 1597216 h 2753869"/>
                <a:gd name="connsiteX14" fmla="*/ 1342408 w 1920227"/>
                <a:gd name="connsiteY14" fmla="*/ 1426727 h 2753869"/>
                <a:gd name="connsiteX15" fmla="*/ 1147413 w 1920227"/>
                <a:gd name="connsiteY15" fmla="*/ 1323064 h 2753869"/>
                <a:gd name="connsiteX16" fmla="*/ 912993 w 1920227"/>
                <a:gd name="connsiteY16" fmla="*/ 1287870 h 2753869"/>
                <a:gd name="connsiteX17" fmla="*/ 865761 w 1920227"/>
                <a:gd name="connsiteY17" fmla="*/ 0 h 2753869"/>
                <a:gd name="connsiteX18" fmla="*/ 1330621 w 1920227"/>
                <a:gd name="connsiteY18" fmla="*/ 0 h 2753869"/>
                <a:gd name="connsiteX19" fmla="*/ 739066 w 1920227"/>
                <a:gd name="connsiteY19" fmla="*/ 989198 h 2753869"/>
                <a:gd name="connsiteX20" fmla="*/ 891881 w 1920227"/>
                <a:gd name="connsiteY20" fmla="*/ 937318 h 2753869"/>
                <a:gd name="connsiteX21" fmla="*/ 1049233 w 1920227"/>
                <a:gd name="connsiteY21" fmla="*/ 929831 h 2753869"/>
                <a:gd name="connsiteX22" fmla="*/ 1373747 w 1920227"/>
                <a:gd name="connsiteY22" fmla="*/ 992886 h 2753869"/>
                <a:gd name="connsiteX23" fmla="*/ 1652755 w 1920227"/>
                <a:gd name="connsiteY23" fmla="*/ 1170416 h 2753869"/>
                <a:gd name="connsiteX24" fmla="*/ 1847389 w 1920227"/>
                <a:gd name="connsiteY24" fmla="*/ 1442425 h 2753869"/>
                <a:gd name="connsiteX25" fmla="*/ 1920227 w 1920227"/>
                <a:gd name="connsiteY25" fmla="*/ 1788551 h 2753869"/>
                <a:gd name="connsiteX26" fmla="*/ 1842059 w 1920227"/>
                <a:gd name="connsiteY26" fmla="*/ 2196883 h 2753869"/>
                <a:gd name="connsiteX27" fmla="*/ 1630308 w 1920227"/>
                <a:gd name="connsiteY27" fmla="*/ 2501302 h 2753869"/>
                <a:gd name="connsiteX28" fmla="*/ 1322605 w 1920227"/>
                <a:gd name="connsiteY28" fmla="*/ 2689798 h 2753869"/>
                <a:gd name="connsiteX29" fmla="*/ 951429 w 1920227"/>
                <a:gd name="connsiteY29" fmla="*/ 2753869 h 2753869"/>
                <a:gd name="connsiteX30" fmla="*/ 594142 w 1920227"/>
                <a:gd name="connsiteY30" fmla="*/ 2686820 h 2753869"/>
                <a:gd name="connsiteX31" fmla="*/ 290252 w 1920227"/>
                <a:gd name="connsiteY31" fmla="*/ 2499103 h 2753869"/>
                <a:gd name="connsiteX32" fmla="*/ 78849 w 1920227"/>
                <a:gd name="connsiteY32" fmla="*/ 2209087 h 2753869"/>
                <a:gd name="connsiteX33" fmla="*/ 0 w 1920227"/>
                <a:gd name="connsiteY33" fmla="*/ 1831023 h 2753869"/>
                <a:gd name="connsiteX34" fmla="*/ 60090 w 1920227"/>
                <a:gd name="connsiteY34" fmla="*/ 1515833 h 2753869"/>
                <a:gd name="connsiteX35" fmla="*/ 208048 w 1920227"/>
                <a:gd name="connsiteY35" fmla="*/ 1196050 h 27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</p:spPr>
        </p:pic>
        <p:sp>
          <p:nvSpPr>
            <p:cNvPr id="4" name="任意多边形 3"/>
            <p:cNvSpPr/>
            <p:nvPr/>
          </p:nvSpPr>
          <p:spPr>
            <a:xfrm>
              <a:off x="1836471" y="1851853"/>
              <a:ext cx="1920227" cy="2753869"/>
            </a:xfrm>
            <a:custGeom>
              <a:avLst/>
              <a:gdLst/>
              <a:ahLst/>
              <a:cxnLst/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  <a:solidFill>
              <a:srgbClr val="CD0C1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24471" y="301317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48395" y="3782617"/>
            <a:ext cx="58059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96679" y="2664383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>
                <a:solidFill>
                  <a:srgbClr val="0D21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主要功能说明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99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256" y="1815298"/>
            <a:ext cx="5614954" cy="40244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28750" y="246615"/>
            <a:ext cx="314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登录界面功能简介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922021" y="708280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12222" y="4506371"/>
            <a:ext cx="1856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2174"/>
                </a:solidFill>
                <a:cs typeface="+mn-ea"/>
                <a:sym typeface="+mn-lt"/>
              </a:rPr>
              <a:t>明</a:t>
            </a:r>
            <a:r>
              <a:rPr lang="en-US" altLang="zh-CN" sz="2000" b="1" dirty="0">
                <a:solidFill>
                  <a:srgbClr val="0D2174"/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rgbClr val="0D2174"/>
                </a:solidFill>
                <a:cs typeface="+mn-ea"/>
                <a:sym typeface="+mn-lt"/>
              </a:rPr>
              <a:t>暗文切换</a:t>
            </a:r>
            <a:endParaRPr lang="zh-CN" altLang="en-US" sz="20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5281250" y="4706426"/>
            <a:ext cx="17568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345" y="4458754"/>
            <a:ext cx="3406435" cy="495343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H="1">
            <a:off x="4007023" y="1224675"/>
            <a:ext cx="3333745" cy="203617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390302" y="1024620"/>
            <a:ext cx="1856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2174"/>
                </a:solidFill>
                <a:cs typeface="+mn-ea"/>
                <a:sym typeface="+mn-lt"/>
              </a:rPr>
              <a:t>用户头像</a:t>
            </a:r>
            <a:endParaRPr lang="zh-CN" altLang="en-US" sz="20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213838" y="4076629"/>
            <a:ext cx="189838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202478" y="3891391"/>
            <a:ext cx="1856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2174"/>
                </a:solidFill>
                <a:cs typeface="+mn-ea"/>
                <a:sym typeface="+mn-lt"/>
              </a:rPr>
              <a:t>人脸识别登录</a:t>
            </a:r>
            <a:endParaRPr lang="zh-CN" altLang="en-US" sz="20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957489" y="2062885"/>
            <a:ext cx="3333745" cy="203617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340768" y="1862830"/>
            <a:ext cx="1856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2174"/>
                </a:solidFill>
                <a:cs typeface="+mn-ea"/>
                <a:sym typeface="+mn-lt"/>
              </a:rPr>
              <a:t>最近登录账户</a:t>
            </a:r>
            <a:endParaRPr lang="zh-CN" altLang="en-US" sz="20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45206" y="4997097"/>
            <a:ext cx="362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2174"/>
                </a:solidFill>
                <a:cs typeface="+mn-ea"/>
                <a:sym typeface="+mn-lt"/>
              </a:rPr>
              <a:t>自动登录与记住密码</a:t>
            </a:r>
            <a:endParaRPr lang="zh-CN" altLang="en-US" sz="20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>
            <a:stCxn id="19" idx="1"/>
          </p:cNvCxnSpPr>
          <p:nvPr/>
        </p:nvCxnSpPr>
        <p:spPr>
          <a:xfrm flipH="1" flipV="1">
            <a:off x="5014820" y="5014874"/>
            <a:ext cx="2130386" cy="18227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157437" y="5505598"/>
            <a:ext cx="362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2174"/>
                </a:solidFill>
                <a:cs typeface="+mn-ea"/>
                <a:sym typeface="+mn-lt"/>
              </a:rPr>
              <a:t>更改密码</a:t>
            </a:r>
            <a:endParaRPr lang="zh-CN" altLang="en-US" sz="20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080013" y="5705653"/>
            <a:ext cx="112246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1614547" y="5705653"/>
            <a:ext cx="5587931" cy="49939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202478" y="6014099"/>
            <a:ext cx="362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D2174"/>
                </a:solidFill>
                <a:cs typeface="+mn-ea"/>
                <a:sym typeface="+mn-lt"/>
              </a:rPr>
              <a:t>邮箱验证</a:t>
            </a:r>
            <a:endParaRPr lang="zh-CN" altLang="en-US" sz="20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5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5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6" grpId="0"/>
      <p:bldP spid="29" grpId="0"/>
      <p:bldP spid="18" grpId="0"/>
      <p:bldP spid="19" grpId="0"/>
      <p:bldP spid="22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750" y="246615"/>
            <a:ext cx="314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最近登录功能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28750" y="708280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885" y="1657893"/>
            <a:ext cx="4936035" cy="3758632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 flipH="1">
            <a:off x="4802551" y="1855611"/>
            <a:ext cx="3333745" cy="203617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136296" y="1693446"/>
            <a:ext cx="3220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下拉按钮查看最近登录账户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（排列为时间降序）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点击或滚动滚轮切换登录账户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（同时更新用户头像，自动登录和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记住密码选项）</a:t>
            </a:r>
            <a:endParaRPr lang="zh-CN" altLang="en-US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71" y="3350221"/>
            <a:ext cx="3221163" cy="54156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128310" y="3867051"/>
            <a:ext cx="3220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右键菜单删除单个最近登录账号</a:t>
            </a:r>
            <a:endParaRPr lang="zh-CN" altLang="en-US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136296" y="4352764"/>
            <a:ext cx="348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登录成功后系统将更新最近登录账号信息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包括时间顺序，自动登录和记住密码选项</a:t>
            </a:r>
            <a:endParaRPr lang="zh-CN" altLang="en-US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31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02551" y="246615"/>
            <a:ext cx="314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人脸识别功能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28750" y="708280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596496" y="949572"/>
            <a:ext cx="3220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未进行人脸识别注册的用户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需要使用账号密码登录账号后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在我的信息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-&gt;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人脸识别（如右图）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处进行人脸识别注册，注册成功后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下次登录时可以使用人脸识别登录</a:t>
            </a:r>
            <a:endParaRPr lang="zh-CN" altLang="en-US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02551" y="4398514"/>
            <a:ext cx="3220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       点击登录界面的人脸识别按钮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进行人脸识别登录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系统会给出成功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失败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错误提示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596" y="4276533"/>
            <a:ext cx="3365682" cy="2115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96" y="918818"/>
            <a:ext cx="3365682" cy="2948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18" y="465440"/>
            <a:ext cx="2918713" cy="16536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12" y="2228609"/>
            <a:ext cx="1729890" cy="16384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096" y="2248628"/>
            <a:ext cx="2057578" cy="16384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162" y="3887070"/>
            <a:ext cx="1638442" cy="16384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487" y="5137178"/>
            <a:ext cx="2149026" cy="16384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841" y="4366494"/>
            <a:ext cx="320068" cy="2972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567" y="3899108"/>
            <a:ext cx="2057578" cy="16384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7471" y="2170973"/>
            <a:ext cx="2057578" cy="1638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4865" y="16497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自动登录功能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04865" y="626635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40" y="765002"/>
            <a:ext cx="3924640" cy="228619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115573" y="936238"/>
            <a:ext cx="2240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若上次登录成功账户已设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置为自动登录账户，则开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启客户端时将显示自动登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录窗口，用户可以点击“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取消“按钮来中止自动登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录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88" y="2441161"/>
            <a:ext cx="4572396" cy="163844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30" y="3638282"/>
            <a:ext cx="2994920" cy="135647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788" y="4319670"/>
            <a:ext cx="4572396" cy="163844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717" y="395802"/>
            <a:ext cx="3833192" cy="163844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50023" y="292239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登陆保护机制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389361" y="3358036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060580" y="3577857"/>
            <a:ext cx="3149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用户输入密码错误时，将给出错误提示。连续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次输入错误，将锁定账号。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第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、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次输入错误时，需要用户输入验证码进行验证。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6633" y="5138891"/>
            <a:ext cx="31491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验证码验证：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输入不区分大小写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可以点击图片更新验证码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可以点击确定提交验证码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可以点击返回取消登录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200" y="5138891"/>
            <a:ext cx="2370025" cy="1638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10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7750" y="5067158"/>
            <a:ext cx="2057578" cy="16384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328" y="3743218"/>
            <a:ext cx="2370025" cy="1638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05" y="780836"/>
            <a:ext cx="1729890" cy="16384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695" y="2104776"/>
            <a:ext cx="1638442" cy="16384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55" y="2419278"/>
            <a:ext cx="3944256" cy="28270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14425" y="152400"/>
            <a:ext cx="314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登录界面功能简介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607696" y="614065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04525" y="13383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更改密码功能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04525" y="595496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01" y="555158"/>
            <a:ext cx="3734124" cy="30101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426" y="1057161"/>
            <a:ext cx="2461473" cy="1638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30533" b="48232"/>
          <a:stretch>
            <a:fillRect/>
          </a:stretch>
        </p:blipFill>
        <p:spPr>
          <a:xfrm>
            <a:off x="5012508" y="2156916"/>
            <a:ext cx="3734124" cy="6391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362" t="46342" r="-362" b="1891"/>
          <a:stretch>
            <a:fillRect/>
          </a:stretch>
        </p:blipFill>
        <p:spPr>
          <a:xfrm>
            <a:off x="5033311" y="3205516"/>
            <a:ext cx="3734124" cy="15582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344" y="4928545"/>
            <a:ext cx="1928027" cy="16384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l="-625" t="12736" r="625" b="66619"/>
          <a:stretch>
            <a:fillRect/>
          </a:stretch>
        </p:blipFill>
        <p:spPr>
          <a:xfrm>
            <a:off x="330298" y="3937502"/>
            <a:ext cx="3734124" cy="621437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 flipH="1">
            <a:off x="1278384" y="1225118"/>
            <a:ext cx="1287266" cy="398607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1278384" y="4248220"/>
            <a:ext cx="788062" cy="9629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24811" y="5295174"/>
            <a:ext cx="4087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账号输入框存在两种格式：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未登录时的更改密码：默认当前账号，可更改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已登录时的更改密码：默认当前账号，不可更改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/>
          <a:srcRect t="12711" b="66269"/>
          <a:stretch>
            <a:fillRect/>
          </a:stretch>
        </p:blipFill>
        <p:spPr>
          <a:xfrm>
            <a:off x="5033311" y="1057161"/>
            <a:ext cx="3734124" cy="639193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930810" y="687829"/>
            <a:ext cx="4087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错误提示：账户不存在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012508" y="1796335"/>
            <a:ext cx="4087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错误提示：密码不正确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033311" y="2898366"/>
            <a:ext cx="4087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错误提示：两次输入的密码不一致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265676" y="749384"/>
            <a:ext cx="4087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错误提示：输入包含空值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379426" y="4599805"/>
            <a:ext cx="4087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提示：修改成功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521030" y="1780336"/>
            <a:ext cx="1761185" cy="355904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458885" y="2325351"/>
            <a:ext cx="1794353" cy="301402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458885" y="2801119"/>
            <a:ext cx="1773550" cy="249405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367582" y="5185491"/>
            <a:ext cx="4087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所有密码输入框均具有明文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暗纹格式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1478" y="1423242"/>
            <a:ext cx="1329043" cy="401151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9620" y="3186110"/>
            <a:ext cx="2461473" cy="1445947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9369620" y="2807474"/>
            <a:ext cx="4087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错误提示：输入中包含空格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38" grpId="0"/>
      <p:bldP spid="39" grpId="0"/>
      <p:bldP spid="40" grpId="0"/>
      <p:bldP spid="41" grpId="0"/>
      <p:bldP spid="42" grpId="0"/>
      <p:bldP spid="46" grpId="0"/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42472" y="27201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系统管理员页面简介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57750" y="733677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6512" y="1179636"/>
            <a:ext cx="6104588" cy="3840940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H="1" flipV="1">
            <a:off x="3314682" y="855786"/>
            <a:ext cx="1171576" cy="6477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 flipV="1">
            <a:off x="1828800" y="1857375"/>
            <a:ext cx="1171576" cy="6477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52287" y="1444823"/>
            <a:ext cx="176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注销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: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返回登录界面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2287" y="1716285"/>
            <a:ext cx="176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退出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: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直接退出程序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586" y="1152454"/>
            <a:ext cx="2255715" cy="16384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587" y="3382134"/>
            <a:ext cx="2255715" cy="163844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685263" y="600397"/>
            <a:ext cx="176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菜单栏：主功能区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3900470" y="2294061"/>
            <a:ext cx="676760" cy="327806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000376" y="5688211"/>
            <a:ext cx="2124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欢迎页面：头像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用户名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99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99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99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  <p:bldP spid="32" grpId="0"/>
      <p:bldP spid="33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30081" y="246250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查看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修改账户信息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30081" y="749384"/>
            <a:ext cx="273183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140" y="418687"/>
            <a:ext cx="4393735" cy="27644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7074235" y="823404"/>
            <a:ext cx="644990" cy="53867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8074" y="3634268"/>
            <a:ext cx="2770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可以更改的信息有：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头像、手机号、邮箱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手机号格式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）空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11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位纯数字，且不与其他用户重复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邮箱格式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）空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）无空格字符串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89" y="843408"/>
            <a:ext cx="3185436" cy="38255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" y="1219128"/>
            <a:ext cx="3568687" cy="2238953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H="1">
            <a:off x="3544355" y="2329585"/>
            <a:ext cx="724675" cy="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039865" y="3786253"/>
            <a:ext cx="277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在我的信息中更改头像后，主页的头像信息也将更改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19" name="直接连接符 18"/>
          <p:cNvCxnSpPr>
            <a:stCxn id="18" idx="0"/>
          </p:cNvCxnSpPr>
          <p:nvPr/>
        </p:nvCxnSpPr>
        <p:spPr>
          <a:xfrm flipH="1" flipV="1">
            <a:off x="8420102" y="1171577"/>
            <a:ext cx="1005170" cy="2614676"/>
          </a:xfrm>
          <a:prstGeom prst="line">
            <a:avLst/>
          </a:prstGeom>
          <a:ln w="381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832" y="4960216"/>
            <a:ext cx="2149026" cy="16384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05" y="4973308"/>
            <a:ext cx="1928027" cy="163844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172" y="4960216"/>
            <a:ext cx="2057578" cy="163844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887" y="4973308"/>
            <a:ext cx="1928027" cy="1638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99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99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03119" y="230935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人员类别管理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添加、查找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74938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153" y="749384"/>
            <a:ext cx="3779364" cy="2929007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3774108" y="1324617"/>
            <a:ext cx="81694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91050" y="1129623"/>
            <a:ext cx="32099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查找功能：类型名模糊查找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[+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条件查找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]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例：博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硕：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3,9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  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：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100,100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559" y="986752"/>
            <a:ext cx="3367435" cy="26097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51313" y="694581"/>
            <a:ext cx="320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右键快捷菜单：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     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198709" y="1714398"/>
            <a:ext cx="2066925" cy="245622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2619" y="4151634"/>
            <a:ext cx="15716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添加功能：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添加新的类别，输入属性包括类别名、可借阅天数、可借阅本数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498" y="3678391"/>
            <a:ext cx="3101609" cy="163844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755" y="5007818"/>
            <a:ext cx="2568163" cy="163844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668" y="4969737"/>
            <a:ext cx="1836579" cy="16384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430" y="2055186"/>
            <a:ext cx="2667231" cy="163844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332" y="3899114"/>
            <a:ext cx="2880610" cy="1638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908694" y="39047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项目组成员及分工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019675" y="808843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t="16640"/>
          <a:stretch>
            <a:fillRect/>
          </a:stretch>
        </p:blipFill>
        <p:spPr>
          <a:xfrm>
            <a:off x="6968972" y="3492644"/>
            <a:ext cx="4501769" cy="2871652"/>
          </a:xfrm>
          <a:prstGeom prst="rect">
            <a:avLst/>
          </a:prstGeom>
        </p:spPr>
      </p:pic>
      <p:sp>
        <p:nvSpPr>
          <p:cNvPr id="14" name="图文框 13"/>
          <p:cNvSpPr/>
          <p:nvPr/>
        </p:nvSpPr>
        <p:spPr>
          <a:xfrm>
            <a:off x="553227" y="980250"/>
            <a:ext cx="11121700" cy="5589225"/>
          </a:xfrm>
          <a:prstGeom prst="frame">
            <a:avLst>
              <a:gd name="adj1" fmla="val 1623"/>
            </a:avLst>
          </a:prstGeom>
          <a:solidFill>
            <a:srgbClr val="CD0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2839" y="1283340"/>
            <a:ext cx="6046133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D2174"/>
                </a:solidFill>
                <a:cs typeface="+mn-ea"/>
                <a:sym typeface="+mn-lt"/>
              </a:rPr>
              <a:t>AAA</a:t>
            </a:r>
            <a:endParaRPr lang="en-US" altLang="zh-CN" sz="20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系统总体结构设计与实现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人脸识别注册</a:t>
            </a:r>
            <a:r>
              <a:rPr lang="en-US" altLang="zh-CN" sz="1600" b="1" dirty="0">
                <a:solidFill>
                  <a:srgbClr val="0D2174"/>
                </a:solidFill>
                <a:cs typeface="+mn-ea"/>
                <a:sym typeface="+mn-lt"/>
              </a:rPr>
              <a:t>/</a:t>
            </a:r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登录</a:t>
            </a:r>
            <a:r>
              <a:rPr lang="en-US" altLang="zh-CN" sz="1600" b="1" dirty="0">
                <a:solidFill>
                  <a:srgbClr val="0D2174"/>
                </a:solidFill>
                <a:cs typeface="+mn-ea"/>
                <a:sym typeface="+mn-lt"/>
              </a:rPr>
              <a:t>/ID</a:t>
            </a:r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输入、自动登录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图片验证码、右键快捷菜单筛选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登录、密码修改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用户管理、读者类别管理、读者管理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活跃读者统计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相关模块数据库结构设计与数据准备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代码整合与程序测试修改、界面美化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zh-CN" altLang="en-US" sz="20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22839" y="3779619"/>
            <a:ext cx="5841947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D2174"/>
                </a:solidFill>
                <a:cs typeface="+mn-ea"/>
                <a:sym typeface="+mn-lt"/>
              </a:rPr>
              <a:t>BBB</a:t>
            </a:r>
            <a:endParaRPr lang="en-US" altLang="zh-CN" sz="20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参与系统总体结构设计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二维码、条形码生成与识别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数据绘图、数据导出、邮箱验证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图书类别管理、图书管理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借阅情况查询、图书借还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不同情况下的热门图书统计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相关模块数据库结构设计与数据准备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600" b="1" dirty="0">
                <a:solidFill>
                  <a:srgbClr val="0D2174"/>
                </a:solidFill>
                <a:cs typeface="+mn-ea"/>
                <a:sym typeface="+mn-lt"/>
              </a:rPr>
              <a:t>代码整合与程序测试修改</a:t>
            </a:r>
            <a:endParaRPr lang="en-US" altLang="zh-CN" sz="16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20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zh-CN" altLang="en-US" sz="20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64785" y="28771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人员类别管理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修改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74938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36005" y="1126264"/>
            <a:ext cx="24517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修改类型名时的数据库操作：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）将属于该类型的用户的类型置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null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）在类型表中删除该类型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）在类型表中新建类型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）将属于该类型的用户由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null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改回新类型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5778" y="4808747"/>
            <a:ext cx="3101609" cy="16384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80" y="1230032"/>
            <a:ext cx="3657917" cy="28348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3" y="4152109"/>
            <a:ext cx="2461473" cy="16384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289" y="4571209"/>
            <a:ext cx="2880610" cy="163844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257" y="4152109"/>
            <a:ext cx="2568163" cy="16384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594" y="2813893"/>
            <a:ext cx="1729890" cy="163844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964" y="749384"/>
            <a:ext cx="3657917" cy="283488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161121" y="907555"/>
            <a:ext cx="359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系统管理员和图书管理员类型名不可更改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49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49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64784" y="28771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人员类别管理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删除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74938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84995" y="1043442"/>
            <a:ext cx="28806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删除类别操作：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1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）该操作不能删除系统管理员和图书管理员类型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）删除前将首先检查类型下是否存在用户有未还书，有则阻止删除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）删除时，将提示级联删除该类型用户，确认后将次序删除 该类型账户活跃记录、该类型账户信息，类型信息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7045" y="872817"/>
            <a:ext cx="2880610" cy="1638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4" y="4093294"/>
            <a:ext cx="3833192" cy="16384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316" y="2609779"/>
            <a:ext cx="2987299" cy="16384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316" y="4705350"/>
            <a:ext cx="1729890" cy="16384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39" y="872817"/>
            <a:ext cx="3657917" cy="2834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49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805" y="1038063"/>
            <a:ext cx="5730737" cy="37341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41000" y="287719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账户冻结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解冻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74938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433" y="1519123"/>
            <a:ext cx="1265030" cy="495343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5979717" y="1766796"/>
            <a:ext cx="2392758" cy="2224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417562" y="1612907"/>
            <a:ext cx="277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全选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全不选按钮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0805" y="4906976"/>
            <a:ext cx="4017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列表中显示所有系统管理员</a:t>
            </a:r>
            <a:r>
              <a:rPr lang="en-US" altLang="zh-CN" sz="1400" b="1" dirty="0">
                <a:solidFill>
                  <a:srgbClr val="0D2174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图书管理员账户信息：红色代表账户正常；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绿色代表账户已被冻结；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5979717" y="3429000"/>
            <a:ext cx="2392758" cy="2224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417562" y="3275111"/>
            <a:ext cx="3069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选中账户的密码重置为账号后三位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5979717" y="2292868"/>
            <a:ext cx="2392758" cy="2224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417562" y="2138979"/>
            <a:ext cx="2770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为保证系统正常登陆，当前登陆的系统管理员账号不能被冻结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  <p:bldP spid="14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67239" y="287719"/>
            <a:ext cx="405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人员信息更新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查询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+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筛选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74938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199" y="2141147"/>
            <a:ext cx="5656196" cy="3392529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4727966" y="2403625"/>
            <a:ext cx="2392758" cy="22246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165811" y="2249735"/>
            <a:ext cx="47461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筛选：用户通过右键菜单对显示的账户类型和学院班级进行筛选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查询：在筛选条件的基础上，用户可以在输入框输入关键字对账户姓名进行模糊查询筛选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455302" y="2403623"/>
            <a:ext cx="2665422" cy="127151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64784" y="28771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人员信息更新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删除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019675" y="74938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019" y="4566555"/>
            <a:ext cx="4595258" cy="17908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8" y="978654"/>
            <a:ext cx="5599681" cy="33586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88762" y="1299824"/>
            <a:ext cx="47461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用户可以同时选择多行进行删除操作，删除操作执行后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系统分别给出删除成功和失败的账户名单，同时将删除失败的账户行进行标红处理。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为维持借阅数据的稳定性，系统将拒绝删除存在未还数目的账户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为使系统可以正常登陆，系统将拒绝删除正在登陆的系统管理员账户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49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019675" y="74938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464784" y="28771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人员信息更新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添加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8339" y="4469808"/>
            <a:ext cx="4746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用户通过点击新建按钮或右键快捷菜单进行添加新账户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新添加账户拥有默认头像，用户可以点击默认头像位置切换头像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点击“确认添加时”，系统将严格检查每一项的格式是否符合要求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339" y="1003197"/>
            <a:ext cx="5459195" cy="3274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791" y="91979"/>
            <a:ext cx="1552483" cy="14704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208" y="941964"/>
            <a:ext cx="1941352" cy="12385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108" y="933993"/>
            <a:ext cx="1836579" cy="12224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3033" y="933993"/>
            <a:ext cx="1370327" cy="12224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831" y="2339107"/>
            <a:ext cx="1403320" cy="13291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6748" y="2339107"/>
            <a:ext cx="1403320" cy="14033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069" y="2297014"/>
            <a:ext cx="1552484" cy="1384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1527" y="3887718"/>
            <a:ext cx="1552483" cy="13849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8638" y="3849234"/>
            <a:ext cx="1813738" cy="13849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7418" y="3822540"/>
            <a:ext cx="1629785" cy="13849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9877" y="5456273"/>
            <a:ext cx="1638442" cy="13046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7865" y="5384008"/>
            <a:ext cx="1535283" cy="130468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80736" y="5384008"/>
            <a:ext cx="1711264" cy="13046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8630" y="5375964"/>
            <a:ext cx="1552483" cy="138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556" y="4688095"/>
            <a:ext cx="4572396" cy="1790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962" y="1643647"/>
            <a:ext cx="1928027" cy="1638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28" y="1032235"/>
            <a:ext cx="5623653" cy="337301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019675" y="74938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464784" y="28771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人员信息更新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修改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83548" y="4891024"/>
            <a:ext cx="47461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用户通过点击修改按钮或右键快捷菜单进行修改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用户可以点击头像位置切换头像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点击“确认修改”时，系统将严格检查每一项的格式是否符合要求，有不符合要求的行，系统将拒绝提交所有更改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5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089" y="874853"/>
            <a:ext cx="5148763" cy="27574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2414" y="1515786"/>
            <a:ext cx="47461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用户点击选框选择起止时间后，点击确定按钮进行该时间段的活跃读者统计。生成的数据将以表格和柱形图的形式以活跃度降序展示。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筛选：用户通过右键菜单对显示的学院班级进行筛选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019675" y="749384"/>
            <a:ext cx="21526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080337" y="2877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活跃度者统计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9" y="3812151"/>
            <a:ext cx="5148764" cy="275747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22414" y="4190775"/>
            <a:ext cx="4746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D2174"/>
                </a:solidFill>
                <a:cs typeface="+mn-ea"/>
                <a:sym typeface="+mn-lt"/>
              </a:rPr>
              <a:t>选择某一用户后右键点击“查看其活跃度变化”，即可查看该用户随时间的活跃度变化，右键点击“取消查看”可以取消按时间显示</a:t>
            </a:r>
            <a:endParaRPr lang="en-US" altLang="zh-CN" sz="1400" b="1" dirty="0">
              <a:solidFill>
                <a:srgbClr val="0D21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11" y="1249491"/>
            <a:ext cx="7018628" cy="435901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72561" y="32894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图书管理界面概述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58579" y="1640191"/>
            <a:ext cx="28319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图书管理界面位于系统管理员账户之下，主要功能包括图书类别的增删改查，图书信息的增删改查。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增加图书类别有两种方式，可以通过手动输入，也可以通过二维码的形式，插入到数据库中去。</a:t>
            </a:r>
            <a:endParaRPr lang="en-US" altLang="zh-CN" dirty="0"/>
          </a:p>
          <a:p>
            <a:r>
              <a:rPr lang="en-US" altLang="zh-CN" dirty="0"/>
              <a:t>      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增加图书类别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756" y="790609"/>
            <a:ext cx="3406435" cy="37341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561" y="896113"/>
            <a:ext cx="4463194" cy="33784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59" y="2894616"/>
            <a:ext cx="3406435" cy="37341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64" y="3090585"/>
            <a:ext cx="3406435" cy="37341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17972" y="3376564"/>
            <a:ext cx="33384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增加图书类别界面的主要功能是增添图书来的类别，在主界面中点击“增加图书类别”，可以弹出上述界面。</a:t>
            </a:r>
            <a:endParaRPr lang="en-US" altLang="zh-CN" dirty="0"/>
          </a:p>
          <a:p>
            <a:r>
              <a:rPr lang="zh-CN" altLang="en-US" dirty="0"/>
              <a:t>     数据库中的图书类别数据通过</a:t>
            </a:r>
            <a:r>
              <a:rPr lang="en-US" altLang="zh-CN" dirty="0" err="1"/>
              <a:t>datagridview</a:t>
            </a:r>
            <a:r>
              <a:rPr lang="zh-CN" altLang="en-US" dirty="0"/>
              <a:t>展示在屏幕上。用户需要输入图书的类别以及相应的编号插入到数据库中。若输入信息不全、有误和正确的情况下，均有提示框进行提示。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69277" y="1578720"/>
            <a:ext cx="1920227" cy="2753869"/>
            <a:chOff x="1836471" y="1851853"/>
            <a:chExt cx="1920227" cy="275386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3" t="3479" r="35049"/>
            <a:stretch>
              <a:fillRect/>
            </a:stretch>
          </p:blipFill>
          <p:spPr>
            <a:xfrm>
              <a:off x="1836471" y="1851853"/>
              <a:ext cx="1920227" cy="2753869"/>
            </a:xfrm>
            <a:custGeom>
              <a:avLst/>
              <a:gdLst>
                <a:gd name="connsiteX0" fmla="*/ 912993 w 1920227"/>
                <a:gd name="connsiteY0" fmla="*/ 1287870 h 2753869"/>
                <a:gd name="connsiteX1" fmla="*/ 713126 w 1920227"/>
                <a:gd name="connsiteY1" fmla="*/ 1324679 h 2753869"/>
                <a:gd name="connsiteX2" fmla="*/ 557431 w 1920227"/>
                <a:gd name="connsiteY2" fmla="*/ 1426963 h 2753869"/>
                <a:gd name="connsiteX3" fmla="*/ 441759 w 1920227"/>
                <a:gd name="connsiteY3" fmla="*/ 1594961 h 2753869"/>
                <a:gd name="connsiteX4" fmla="*/ 399008 w 1920227"/>
                <a:gd name="connsiteY4" fmla="*/ 1833807 h 2753869"/>
                <a:gd name="connsiteX5" fmla="*/ 441619 w 1920227"/>
                <a:gd name="connsiteY5" fmla="*/ 2065040 h 2753869"/>
                <a:gd name="connsiteX6" fmla="*/ 559157 w 1920227"/>
                <a:gd name="connsiteY6" fmla="*/ 2235514 h 2753869"/>
                <a:gd name="connsiteX7" fmla="*/ 736242 w 1920227"/>
                <a:gd name="connsiteY7" fmla="*/ 2341306 h 2753869"/>
                <a:gd name="connsiteX8" fmla="*/ 960113 w 1920227"/>
                <a:gd name="connsiteY8" fmla="*/ 2378017 h 2753869"/>
                <a:gd name="connsiteX9" fmla="*/ 1174967 w 1920227"/>
                <a:gd name="connsiteY9" fmla="*/ 2338620 h 2753869"/>
                <a:gd name="connsiteX10" fmla="*/ 1353722 w 1920227"/>
                <a:gd name="connsiteY10" fmla="*/ 2227512 h 2753869"/>
                <a:gd name="connsiteX11" fmla="*/ 1476742 w 1920227"/>
                <a:gd name="connsiteY11" fmla="*/ 2055229 h 2753869"/>
                <a:gd name="connsiteX12" fmla="*/ 1523000 w 1920227"/>
                <a:gd name="connsiteY12" fmla="*/ 1833807 h 2753869"/>
                <a:gd name="connsiteX13" fmla="*/ 1473945 w 1920227"/>
                <a:gd name="connsiteY13" fmla="*/ 1597216 h 2753869"/>
                <a:gd name="connsiteX14" fmla="*/ 1342408 w 1920227"/>
                <a:gd name="connsiteY14" fmla="*/ 1426727 h 2753869"/>
                <a:gd name="connsiteX15" fmla="*/ 1147413 w 1920227"/>
                <a:gd name="connsiteY15" fmla="*/ 1323064 h 2753869"/>
                <a:gd name="connsiteX16" fmla="*/ 912993 w 1920227"/>
                <a:gd name="connsiteY16" fmla="*/ 1287870 h 2753869"/>
                <a:gd name="connsiteX17" fmla="*/ 865761 w 1920227"/>
                <a:gd name="connsiteY17" fmla="*/ 0 h 2753869"/>
                <a:gd name="connsiteX18" fmla="*/ 1330621 w 1920227"/>
                <a:gd name="connsiteY18" fmla="*/ 0 h 2753869"/>
                <a:gd name="connsiteX19" fmla="*/ 739066 w 1920227"/>
                <a:gd name="connsiteY19" fmla="*/ 989198 h 2753869"/>
                <a:gd name="connsiteX20" fmla="*/ 891881 w 1920227"/>
                <a:gd name="connsiteY20" fmla="*/ 937318 h 2753869"/>
                <a:gd name="connsiteX21" fmla="*/ 1049233 w 1920227"/>
                <a:gd name="connsiteY21" fmla="*/ 929831 h 2753869"/>
                <a:gd name="connsiteX22" fmla="*/ 1373747 w 1920227"/>
                <a:gd name="connsiteY22" fmla="*/ 992886 h 2753869"/>
                <a:gd name="connsiteX23" fmla="*/ 1652755 w 1920227"/>
                <a:gd name="connsiteY23" fmla="*/ 1170416 h 2753869"/>
                <a:gd name="connsiteX24" fmla="*/ 1847389 w 1920227"/>
                <a:gd name="connsiteY24" fmla="*/ 1442425 h 2753869"/>
                <a:gd name="connsiteX25" fmla="*/ 1920227 w 1920227"/>
                <a:gd name="connsiteY25" fmla="*/ 1788551 h 2753869"/>
                <a:gd name="connsiteX26" fmla="*/ 1842059 w 1920227"/>
                <a:gd name="connsiteY26" fmla="*/ 2196883 h 2753869"/>
                <a:gd name="connsiteX27" fmla="*/ 1630308 w 1920227"/>
                <a:gd name="connsiteY27" fmla="*/ 2501302 h 2753869"/>
                <a:gd name="connsiteX28" fmla="*/ 1322605 w 1920227"/>
                <a:gd name="connsiteY28" fmla="*/ 2689798 h 2753869"/>
                <a:gd name="connsiteX29" fmla="*/ 951429 w 1920227"/>
                <a:gd name="connsiteY29" fmla="*/ 2753869 h 2753869"/>
                <a:gd name="connsiteX30" fmla="*/ 594142 w 1920227"/>
                <a:gd name="connsiteY30" fmla="*/ 2686820 h 2753869"/>
                <a:gd name="connsiteX31" fmla="*/ 290252 w 1920227"/>
                <a:gd name="connsiteY31" fmla="*/ 2499103 h 2753869"/>
                <a:gd name="connsiteX32" fmla="*/ 78849 w 1920227"/>
                <a:gd name="connsiteY32" fmla="*/ 2209087 h 2753869"/>
                <a:gd name="connsiteX33" fmla="*/ 0 w 1920227"/>
                <a:gd name="connsiteY33" fmla="*/ 1831023 h 2753869"/>
                <a:gd name="connsiteX34" fmla="*/ 60090 w 1920227"/>
                <a:gd name="connsiteY34" fmla="*/ 1515833 h 2753869"/>
                <a:gd name="connsiteX35" fmla="*/ 208048 w 1920227"/>
                <a:gd name="connsiteY35" fmla="*/ 1196050 h 27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</p:spPr>
        </p:pic>
        <p:sp>
          <p:nvSpPr>
            <p:cNvPr id="4" name="任意多边形 3"/>
            <p:cNvSpPr/>
            <p:nvPr/>
          </p:nvSpPr>
          <p:spPr>
            <a:xfrm>
              <a:off x="1836471" y="1851853"/>
              <a:ext cx="1920227" cy="2753869"/>
            </a:xfrm>
            <a:custGeom>
              <a:avLst/>
              <a:gdLst/>
              <a:ahLst/>
              <a:cxnLst/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  <a:solidFill>
              <a:srgbClr val="CD0C1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24471" y="3013176"/>
            <a:ext cx="809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48395" y="3782617"/>
            <a:ext cx="58059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96679" y="2664383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>
                <a:solidFill>
                  <a:srgbClr val="0D21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系统功能结构图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72561" y="3289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修改类别名称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843" y="1004649"/>
            <a:ext cx="4854361" cy="27358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52" y="1004649"/>
            <a:ext cx="6066046" cy="27510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9" y="3869446"/>
            <a:ext cx="5936494" cy="26596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73157" y="4083728"/>
            <a:ext cx="4154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修改类别名称界面主体是使用</a:t>
            </a:r>
            <a:r>
              <a:rPr lang="en-US" altLang="zh-CN" dirty="0" err="1"/>
              <a:t>datagridview</a:t>
            </a:r>
            <a:r>
              <a:rPr lang="zh-CN" altLang="en-US" dirty="0"/>
              <a:t>控件，通过点击和输入需要修改的图书类名称实现修改功能，在此期间会有提示框进行提示，以免用户误操作，提高容错性。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修改类别名称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34660"/>
          <a:stretch>
            <a:fillRect/>
          </a:stretch>
        </p:blipFill>
        <p:spPr>
          <a:xfrm>
            <a:off x="132547" y="853524"/>
            <a:ext cx="7210033" cy="42447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45" y="1192828"/>
            <a:ext cx="4854361" cy="27358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2" y="4804056"/>
            <a:ext cx="1737511" cy="13336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560" y="3851474"/>
            <a:ext cx="4191363" cy="22861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26960" y="4257040"/>
            <a:ext cx="4297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在本界面中，另外增加了导出功能，可以将修改后的图书相关信息导出到</a:t>
            </a:r>
            <a:r>
              <a:rPr lang="en-US" altLang="zh-CN" dirty="0"/>
              <a:t>Excel</a:t>
            </a:r>
            <a:r>
              <a:rPr lang="zh-CN" altLang="en-US" dirty="0"/>
              <a:t>之中，保存的位置可以任意选择。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导出的表格之中，首行颜色突出，整个表格可以清楚的展现出数据库中存储的与图书类别有关的信息。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图书类别查询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040" y="1031321"/>
            <a:ext cx="5730737" cy="26824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40" y="3776740"/>
            <a:ext cx="5730737" cy="26824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84720" y="1475697"/>
            <a:ext cx="3017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在图书类别查询界面，在文本框中输入相应的图书类别，即可以查询出在数据库中存在的所查询的图书类别信息。相关的图书信息会在</a:t>
            </a:r>
            <a:r>
              <a:rPr lang="en-US" altLang="zh-CN" dirty="0" err="1"/>
              <a:t>datagridview</a:t>
            </a:r>
            <a:r>
              <a:rPr lang="zh-CN" altLang="en-US" dirty="0"/>
              <a:t>中显示。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当输入的类别错误或者是没有输入时，会有提示框进行提示。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同时本界面配备了相应的文件的写出功能，便于图书信息的收集与整合。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图书基本操作功能概述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764" y="790609"/>
            <a:ext cx="7049111" cy="44352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34993" y="1940560"/>
            <a:ext cx="2876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对于图书的基本操作，主要包括增加、修改、查询、删除图书信息和生成图书数据码。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每个功能对应一个界面去完成相关的要求，用户可以根据自身的需求去点击相应的按钮，从而进入相应的界面进行后续操作。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49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增加图书信息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192" y="719705"/>
            <a:ext cx="4498490" cy="3559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0874" t="45573"/>
          <a:stretch>
            <a:fillRect/>
          </a:stretch>
        </p:blipFill>
        <p:spPr>
          <a:xfrm>
            <a:off x="388762" y="4035175"/>
            <a:ext cx="3292087" cy="2397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39" y="790609"/>
            <a:ext cx="4160881" cy="24157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762904" y="3577974"/>
            <a:ext cx="4762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增加图书信息界面的主要作用是增加一条图书信息，需要用户输入图书的</a:t>
            </a:r>
            <a:r>
              <a:rPr lang="en-US" altLang="zh-CN" dirty="0"/>
              <a:t>ISBN</a:t>
            </a:r>
            <a:r>
              <a:rPr lang="zh-CN" altLang="en-US" dirty="0"/>
              <a:t>码、图书名称、作者、类别、索书号、藏书总量、现存书量、出版社、出版日期、图书价格、图书简介和图书状态。当输入信息不全时，会有提示框进行提示。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出版日期的输入，采用</a:t>
            </a:r>
            <a:r>
              <a:rPr lang="en-US" altLang="zh-CN" dirty="0"/>
              <a:t>VS</a:t>
            </a:r>
            <a:r>
              <a:rPr lang="zh-CN" altLang="en-US" dirty="0"/>
              <a:t>中自带的日期控件，使用户自主选择，判断要求是选择日期不能大于当前日期。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增加图书信息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29" y="873760"/>
            <a:ext cx="4071899" cy="32217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61" y="873761"/>
            <a:ext cx="4071898" cy="32217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40419" y="4500880"/>
            <a:ext cx="5660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当输入的图书信息不完整时，提示框如上所示；当全部输入正确时，可以写入到写入到数据库中的</a:t>
            </a:r>
            <a:r>
              <a:rPr lang="en-US" altLang="zh-CN" dirty="0"/>
              <a:t>book</a:t>
            </a:r>
            <a:r>
              <a:rPr lang="zh-CN" altLang="en-US" dirty="0"/>
              <a:t>表中，从而实现增加图书信息的功能。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修改图书信息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118" y="883919"/>
            <a:ext cx="7293337" cy="30109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455" y="949064"/>
            <a:ext cx="4389500" cy="2880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8" y="3988130"/>
            <a:ext cx="3871295" cy="23928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69280" y="4399280"/>
            <a:ext cx="477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图书信息界面的主要功能是修改图书的信息，修改信息时，选中想要修改的信息，在正式修改之前会出现一个提示框，提示用户是否确定修改，确定之后，才会将修改数据写入数据库中去，并提示修改成功。同时本界面配备了导出功能，可以将信息导入到</a:t>
            </a:r>
            <a:r>
              <a:rPr lang="en-US" altLang="zh-CN" dirty="0"/>
              <a:t>excel</a:t>
            </a:r>
            <a:r>
              <a:rPr lang="zh-CN" altLang="en-US" dirty="0"/>
              <a:t>中，并指定位置保存。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图书信息查询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095" y="918414"/>
            <a:ext cx="6878995" cy="28623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5" y="3780736"/>
            <a:ext cx="7257265" cy="2893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83891" y="3780736"/>
            <a:ext cx="4264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图书信息查询界面的主要功能是根据用户的选择，去展示所需信息。</a:t>
            </a:r>
            <a:endParaRPr lang="en-US" altLang="zh-CN" dirty="0"/>
          </a:p>
          <a:p>
            <a:r>
              <a:rPr lang="zh-CN" altLang="en-US" dirty="0"/>
              <a:t>      为了完成上述功能，选择</a:t>
            </a:r>
            <a:r>
              <a:rPr lang="en-US" altLang="zh-CN" dirty="0"/>
              <a:t>VS</a:t>
            </a:r>
            <a:r>
              <a:rPr lang="zh-CN" altLang="en-US" dirty="0"/>
              <a:t>中的</a:t>
            </a:r>
            <a:r>
              <a:rPr lang="en-US" altLang="zh-CN" dirty="0" err="1"/>
              <a:t>combox</a:t>
            </a:r>
            <a:r>
              <a:rPr lang="zh-CN" altLang="en-US" dirty="0"/>
              <a:t>控件，从而实现了下拉功能，用户可以不用输入直接选择。再在文本框中输入需要查询类别的具体信息，便可以查询出相应的信息。输入为空时，会出现相应的提示框进行提示。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91" y="918414"/>
            <a:ext cx="3929257" cy="2678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删除图书信息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055" y="999365"/>
            <a:ext cx="9342930" cy="2888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55" y="3887595"/>
            <a:ext cx="6035563" cy="2415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61200" y="4079806"/>
            <a:ext cx="3119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删除图书信息时，选择想删除图书信息的任意一个属性，点击删除时，会提示用户确认删除，确认之后才会在数据库中删除相应的数据信息。由于不可恢复，此处的提示信息尤为重要。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生成图书数据码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二维码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191" y="1137667"/>
            <a:ext cx="6665356" cy="35436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87" y="1300227"/>
            <a:ext cx="4240975" cy="27014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61787" y="4358640"/>
            <a:ext cx="3781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生成图书二维码的目的同样是便于还书，在本界面生成借阅人和图书信息的相关二维码之后，还书时可以通过识别二维码还书，方便快捷。此外，对于生成的二维码本界面还配备了译码功能，用于检查信息的准确性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49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49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21105" y="12475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系统功能结构图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866" y="124758"/>
            <a:ext cx="10156055" cy="6733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生成图书数据码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二维码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06" y="865237"/>
            <a:ext cx="6673662" cy="41869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768" y="1318103"/>
            <a:ext cx="4892464" cy="361219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96000" y="5445760"/>
            <a:ext cx="460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生成的二维码可以打印保存到任意位置，便于图书二维码信息的储存。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49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49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生成图书数据码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条形码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5863" y="1066711"/>
            <a:ext cx="3375953" cy="20423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91120" y="3779520"/>
            <a:ext cx="3375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生成的条形码主要是便于图书借阅，条形码中包含的信息主要是学号和对应的借书序号。在此界面中还包含译码功能，主要是为了检查生成条形码的信息是否正确。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7" y="883672"/>
            <a:ext cx="6919613" cy="3678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49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49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34225" y="3695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保存数据码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0209" y="4750219"/>
            <a:ext cx="337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此功能可以将生成的数据码保存至任意位置，可以选择图片的保存格式，可以选择多种保存方式进行保存。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4225" y="831249"/>
            <a:ext cx="4823874" cy="3457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1" y="831249"/>
            <a:ext cx="5946609" cy="31614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81" y="4336760"/>
            <a:ext cx="5121084" cy="1402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99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99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99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生成图书数据码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条形码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88" y="1027136"/>
            <a:ext cx="4892464" cy="36121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122" y="1058250"/>
            <a:ext cx="4131519" cy="30503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21" y="1058250"/>
            <a:ext cx="5063897" cy="31770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55" y="4875856"/>
            <a:ext cx="2319565" cy="13985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42843" y="4554245"/>
            <a:ext cx="3710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生成的条形码，可以在小窗口中进行预览，确认无误之后，可以对生成的条形码进行保存，通过弹出的保存框，可以任意指定保存位置。格式为</a:t>
            </a:r>
            <a:r>
              <a:rPr lang="en-US" altLang="zh-CN" dirty="0"/>
              <a:t>pdf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49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49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49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49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热门图书统计界面概述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980" y="1005667"/>
            <a:ext cx="6919560" cy="39932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08260" y="1848118"/>
            <a:ext cx="3921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热门图书统计界面主要包括的功能是按照月度，季度，半年，年度来统计热门图书。</a:t>
            </a:r>
            <a:endParaRPr lang="en-US" altLang="zh-CN" dirty="0"/>
          </a:p>
          <a:p>
            <a:r>
              <a:rPr lang="zh-CN" altLang="en-US" dirty="0"/>
              <a:t>      关于热门图书即指在规定时间之内，读者查询次数最多的图书的相关信息。查询结果通过</a:t>
            </a:r>
            <a:r>
              <a:rPr lang="en-US" altLang="zh-CN" dirty="0" err="1"/>
              <a:t>datagridview</a:t>
            </a:r>
            <a:r>
              <a:rPr lang="zh-CN" altLang="en-US" dirty="0"/>
              <a:t>显示出来。同时本界面配备了导出功能，便于在图书信息较多时查看有关内容。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49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72561" y="32894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热门图书统计界面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月统计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71" y="1092012"/>
            <a:ext cx="6896698" cy="21642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1" y="3288443"/>
            <a:ext cx="5255571" cy="3297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78800" y="1930400"/>
            <a:ext cx="3789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不同情况的选择是通过</a:t>
            </a:r>
            <a:r>
              <a:rPr lang="en-US" altLang="zh-CN" dirty="0"/>
              <a:t>vs</a:t>
            </a:r>
            <a:r>
              <a:rPr lang="zh-CN" altLang="en-US" dirty="0"/>
              <a:t>的控件</a:t>
            </a:r>
            <a:r>
              <a:rPr lang="en-US" altLang="zh-CN" dirty="0" err="1"/>
              <a:t>combox</a:t>
            </a:r>
            <a:r>
              <a:rPr lang="zh-CN" altLang="en-US" dirty="0"/>
              <a:t>实现的，当点击组合框时会出现一个下拉菜单，选择相应的统计方式。</a:t>
            </a:r>
            <a:endParaRPr lang="en-US" altLang="zh-CN" dirty="0"/>
          </a:p>
          <a:p>
            <a:r>
              <a:rPr lang="zh-CN" altLang="en-US" dirty="0"/>
              <a:t>在右侧的文本框中输入时间，可以查询出在选择时间内的图书热度排名，自上而下是逐渐递减的。</a:t>
            </a:r>
            <a:endParaRPr lang="en-US" altLang="zh-CN" dirty="0"/>
          </a:p>
          <a:p>
            <a:r>
              <a:rPr lang="zh-CN" altLang="en-US" dirty="0"/>
              <a:t>     导出按钮，可以将统计信息导出到任意位置，导出结束之后会出现相应的提示框，打开导出文件，可以看到相应的统计情况。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96" y="3154280"/>
            <a:ext cx="1524132" cy="16384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999" y="4840724"/>
            <a:ext cx="3924640" cy="1524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87520" y="56708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热门图书统计界面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月统计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300" y="1188547"/>
            <a:ext cx="6919560" cy="39932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73281" y="1808480"/>
            <a:ext cx="2641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月统计的结果还可以通过图表来显示，通过点击“显示图表”按钮，可以将统计完成的数据以柱状图的形式显示到屏幕上，通过柱状图可以更加直观的发现热度最高的图书信息。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87520" y="56708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热门图书统计界面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季统计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330" y="1215198"/>
            <a:ext cx="5883150" cy="44276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99680" y="2924969"/>
            <a:ext cx="293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按照季度统计的大体功能与按月份统计相似，统计图书的热度明显数量变大。通过图表还是可以清晰的看出最热门图书。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39" y="1279974"/>
            <a:ext cx="5845047" cy="42980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0880" y="60210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热门图书统计界面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年统计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99680" y="2924969"/>
            <a:ext cx="2936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本界面中主要是按照年度统计的结果。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大体功能与按月份统计相似，统计图书的热度明显数量变大。通过图表还是可以清晰的看出最热门图书。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2561" y="32894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图书借阅界面概述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516" y="1084397"/>
            <a:ext cx="6081287" cy="42218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99680" y="2318157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本界面主要涉及到的功能为借书、还书、续借以及二维码还书。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点击相应的按钮会出现相应的界面。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69277" y="1578720"/>
            <a:ext cx="1920227" cy="2753869"/>
            <a:chOff x="1836471" y="1851853"/>
            <a:chExt cx="1920227" cy="275386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3" t="3479" r="35049"/>
            <a:stretch>
              <a:fillRect/>
            </a:stretch>
          </p:blipFill>
          <p:spPr>
            <a:xfrm>
              <a:off x="1836471" y="1851853"/>
              <a:ext cx="1920227" cy="2753869"/>
            </a:xfrm>
            <a:custGeom>
              <a:avLst/>
              <a:gdLst>
                <a:gd name="connsiteX0" fmla="*/ 912993 w 1920227"/>
                <a:gd name="connsiteY0" fmla="*/ 1287870 h 2753869"/>
                <a:gd name="connsiteX1" fmla="*/ 713126 w 1920227"/>
                <a:gd name="connsiteY1" fmla="*/ 1324679 h 2753869"/>
                <a:gd name="connsiteX2" fmla="*/ 557431 w 1920227"/>
                <a:gd name="connsiteY2" fmla="*/ 1426963 h 2753869"/>
                <a:gd name="connsiteX3" fmla="*/ 441759 w 1920227"/>
                <a:gd name="connsiteY3" fmla="*/ 1594961 h 2753869"/>
                <a:gd name="connsiteX4" fmla="*/ 399008 w 1920227"/>
                <a:gd name="connsiteY4" fmla="*/ 1833807 h 2753869"/>
                <a:gd name="connsiteX5" fmla="*/ 441619 w 1920227"/>
                <a:gd name="connsiteY5" fmla="*/ 2065040 h 2753869"/>
                <a:gd name="connsiteX6" fmla="*/ 559157 w 1920227"/>
                <a:gd name="connsiteY6" fmla="*/ 2235514 h 2753869"/>
                <a:gd name="connsiteX7" fmla="*/ 736242 w 1920227"/>
                <a:gd name="connsiteY7" fmla="*/ 2341306 h 2753869"/>
                <a:gd name="connsiteX8" fmla="*/ 960113 w 1920227"/>
                <a:gd name="connsiteY8" fmla="*/ 2378017 h 2753869"/>
                <a:gd name="connsiteX9" fmla="*/ 1174967 w 1920227"/>
                <a:gd name="connsiteY9" fmla="*/ 2338620 h 2753869"/>
                <a:gd name="connsiteX10" fmla="*/ 1353722 w 1920227"/>
                <a:gd name="connsiteY10" fmla="*/ 2227512 h 2753869"/>
                <a:gd name="connsiteX11" fmla="*/ 1476742 w 1920227"/>
                <a:gd name="connsiteY11" fmla="*/ 2055229 h 2753869"/>
                <a:gd name="connsiteX12" fmla="*/ 1523000 w 1920227"/>
                <a:gd name="connsiteY12" fmla="*/ 1833807 h 2753869"/>
                <a:gd name="connsiteX13" fmla="*/ 1473945 w 1920227"/>
                <a:gd name="connsiteY13" fmla="*/ 1597216 h 2753869"/>
                <a:gd name="connsiteX14" fmla="*/ 1342408 w 1920227"/>
                <a:gd name="connsiteY14" fmla="*/ 1426727 h 2753869"/>
                <a:gd name="connsiteX15" fmla="*/ 1147413 w 1920227"/>
                <a:gd name="connsiteY15" fmla="*/ 1323064 h 2753869"/>
                <a:gd name="connsiteX16" fmla="*/ 912993 w 1920227"/>
                <a:gd name="connsiteY16" fmla="*/ 1287870 h 2753869"/>
                <a:gd name="connsiteX17" fmla="*/ 865761 w 1920227"/>
                <a:gd name="connsiteY17" fmla="*/ 0 h 2753869"/>
                <a:gd name="connsiteX18" fmla="*/ 1330621 w 1920227"/>
                <a:gd name="connsiteY18" fmla="*/ 0 h 2753869"/>
                <a:gd name="connsiteX19" fmla="*/ 739066 w 1920227"/>
                <a:gd name="connsiteY19" fmla="*/ 989198 h 2753869"/>
                <a:gd name="connsiteX20" fmla="*/ 891881 w 1920227"/>
                <a:gd name="connsiteY20" fmla="*/ 937318 h 2753869"/>
                <a:gd name="connsiteX21" fmla="*/ 1049233 w 1920227"/>
                <a:gd name="connsiteY21" fmla="*/ 929831 h 2753869"/>
                <a:gd name="connsiteX22" fmla="*/ 1373747 w 1920227"/>
                <a:gd name="connsiteY22" fmla="*/ 992886 h 2753869"/>
                <a:gd name="connsiteX23" fmla="*/ 1652755 w 1920227"/>
                <a:gd name="connsiteY23" fmla="*/ 1170416 h 2753869"/>
                <a:gd name="connsiteX24" fmla="*/ 1847389 w 1920227"/>
                <a:gd name="connsiteY24" fmla="*/ 1442425 h 2753869"/>
                <a:gd name="connsiteX25" fmla="*/ 1920227 w 1920227"/>
                <a:gd name="connsiteY25" fmla="*/ 1788551 h 2753869"/>
                <a:gd name="connsiteX26" fmla="*/ 1842059 w 1920227"/>
                <a:gd name="connsiteY26" fmla="*/ 2196883 h 2753869"/>
                <a:gd name="connsiteX27" fmla="*/ 1630308 w 1920227"/>
                <a:gd name="connsiteY27" fmla="*/ 2501302 h 2753869"/>
                <a:gd name="connsiteX28" fmla="*/ 1322605 w 1920227"/>
                <a:gd name="connsiteY28" fmla="*/ 2689798 h 2753869"/>
                <a:gd name="connsiteX29" fmla="*/ 951429 w 1920227"/>
                <a:gd name="connsiteY29" fmla="*/ 2753869 h 2753869"/>
                <a:gd name="connsiteX30" fmla="*/ 594142 w 1920227"/>
                <a:gd name="connsiteY30" fmla="*/ 2686820 h 2753869"/>
                <a:gd name="connsiteX31" fmla="*/ 290252 w 1920227"/>
                <a:gd name="connsiteY31" fmla="*/ 2499103 h 2753869"/>
                <a:gd name="connsiteX32" fmla="*/ 78849 w 1920227"/>
                <a:gd name="connsiteY32" fmla="*/ 2209087 h 2753869"/>
                <a:gd name="connsiteX33" fmla="*/ 0 w 1920227"/>
                <a:gd name="connsiteY33" fmla="*/ 1831023 h 2753869"/>
                <a:gd name="connsiteX34" fmla="*/ 60090 w 1920227"/>
                <a:gd name="connsiteY34" fmla="*/ 1515833 h 2753869"/>
                <a:gd name="connsiteX35" fmla="*/ 208048 w 1920227"/>
                <a:gd name="connsiteY35" fmla="*/ 1196050 h 27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</p:spPr>
        </p:pic>
        <p:sp>
          <p:nvSpPr>
            <p:cNvPr id="4" name="任意多边形 3"/>
            <p:cNvSpPr/>
            <p:nvPr/>
          </p:nvSpPr>
          <p:spPr>
            <a:xfrm>
              <a:off x="1836471" y="1851853"/>
              <a:ext cx="1920227" cy="2753869"/>
            </a:xfrm>
            <a:custGeom>
              <a:avLst/>
              <a:gdLst/>
              <a:ahLst/>
              <a:cxnLst/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  <a:solidFill>
              <a:srgbClr val="CD0C1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24471" y="301317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48395" y="3782617"/>
            <a:ext cx="58059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96679" y="2664383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>
                <a:solidFill>
                  <a:srgbClr val="0D21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数据库结构定义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72561" y="32894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图书借阅界面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借书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279" y="1036250"/>
            <a:ext cx="3482642" cy="1615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854" y="1036250"/>
            <a:ext cx="3482642" cy="1615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9" y="3351459"/>
            <a:ext cx="2149026" cy="16384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733" y="3084736"/>
            <a:ext cx="4846740" cy="21718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43161" y="2551837"/>
            <a:ext cx="2733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借书时需要输入用户的证件号和图书的名称，当借书成功时会提示用户“借书成功”，在数据库的借阅表之中也会生成相应的数据。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49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49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49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49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72561" y="32894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图书借阅界面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还书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606" y="962592"/>
            <a:ext cx="4008467" cy="1539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561" y="962591"/>
            <a:ext cx="4008467" cy="15393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5" y="2649009"/>
            <a:ext cx="4595258" cy="17451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87" y="2702354"/>
            <a:ext cx="1524132" cy="16384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87354" y="2501964"/>
            <a:ext cx="2733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还书时需要输入用户的证件号和图书的</a:t>
            </a:r>
            <a:r>
              <a:rPr lang="en-US" altLang="zh-CN" dirty="0"/>
              <a:t>ISBN</a:t>
            </a:r>
            <a:r>
              <a:rPr lang="zh-CN" altLang="en-US" dirty="0"/>
              <a:t>码，当还书成功时会提示用户“还书成功”，在数据库的借阅表之中也会删除相应的数据。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49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49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49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49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72561" y="32894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图书借阅界面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欠费情况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1658" y="3082903"/>
            <a:ext cx="3200677" cy="16384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2" y="3045393"/>
            <a:ext cx="3750507" cy="15393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58" y="1117535"/>
            <a:ext cx="3200677" cy="1638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" y="1117535"/>
            <a:ext cx="3482642" cy="1615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52328" y="1760284"/>
            <a:ext cx="27330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在借书时，程序会判断是否存在逾期的情况，当借书用户逾期时，不能再次借书，必须还书之后才可以继续借书。</a:t>
            </a:r>
            <a:endParaRPr lang="en-US" altLang="zh-CN" dirty="0"/>
          </a:p>
          <a:p>
            <a:r>
              <a:rPr lang="zh-CN" altLang="en-US" dirty="0"/>
              <a:t>      同样，在还书时，程序会判断是否存在欠费的情况，若存在，会有提示框进行提示，还书用户必须缴费之后才能还书和借书。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49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49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49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49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72561" y="32894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图书借阅界面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sym typeface="+mn-lt"/>
              </a:rPr>
              <a:t>续借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216" y="934652"/>
            <a:ext cx="3558848" cy="1554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561" y="934652"/>
            <a:ext cx="1836579" cy="16384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37" y="2800465"/>
            <a:ext cx="2149026" cy="1638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00" y="2742379"/>
            <a:ext cx="3558848" cy="1554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90" y="4550106"/>
            <a:ext cx="4046571" cy="14860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80993" y="2407582"/>
            <a:ext cx="3326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续借时需要输入证件号和图书名称，当输入不全时会提示用户输入完整信息。</a:t>
            </a:r>
            <a:endParaRPr lang="en-US" altLang="zh-CN" dirty="0"/>
          </a:p>
          <a:p>
            <a:r>
              <a:rPr lang="zh-CN" altLang="en-US" dirty="0"/>
              <a:t>       当输入信息正确时，会提示用户续借成功。</a:t>
            </a:r>
            <a:endParaRPr lang="en-US" altLang="zh-CN" dirty="0"/>
          </a:p>
          <a:p>
            <a:r>
              <a:rPr lang="zh-CN" altLang="en-US" dirty="0"/>
              <a:t>       同时，数据库中借阅表中的续借次数也会加一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49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49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49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49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49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72561" y="32894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图书借阅界面</a:t>
            </a:r>
            <a:r>
              <a:rPr lang="en-US" altLang="zh-CN" dirty="0">
                <a:latin typeface="+mn-lt"/>
                <a:ea typeface="+mn-ea"/>
                <a:sym typeface="+mn-lt"/>
              </a:rPr>
              <a:t>——</a:t>
            </a:r>
            <a:r>
              <a:rPr lang="zh-CN" altLang="en-US" dirty="0">
                <a:latin typeface="+mn-lt"/>
                <a:ea typeface="+mn-ea"/>
                <a:sym typeface="+mn-lt"/>
              </a:rPr>
              <a:t>二维码还书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227" y="904091"/>
            <a:ext cx="6294665" cy="45114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18" y="904091"/>
            <a:ext cx="3314987" cy="3444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5" t="2936" r="3732" b="1348"/>
          <a:stretch>
            <a:fillRect/>
          </a:stretch>
        </p:blipFill>
        <p:spPr>
          <a:xfrm>
            <a:off x="1259827" y="3111821"/>
            <a:ext cx="3055644" cy="2970765"/>
          </a:xfrm>
          <a:custGeom>
            <a:avLst/>
            <a:gdLst>
              <a:gd name="connsiteX0" fmla="*/ 1407204 w 3055644"/>
              <a:gd name="connsiteY0" fmla="*/ 0 h 2970765"/>
              <a:gd name="connsiteX1" fmla="*/ 2037096 w 3055644"/>
              <a:gd name="connsiteY1" fmla="*/ 93815 h 2970765"/>
              <a:gd name="connsiteX2" fmla="*/ 2562005 w 3055644"/>
              <a:gd name="connsiteY2" fmla="*/ 375255 h 2970765"/>
              <a:gd name="connsiteX3" fmla="*/ 2921625 w 3055644"/>
              <a:gd name="connsiteY3" fmla="*/ 842090 h 2970765"/>
              <a:gd name="connsiteX4" fmla="*/ 3055644 w 3055644"/>
              <a:gd name="connsiteY4" fmla="*/ 1487617 h 2970765"/>
              <a:gd name="connsiteX5" fmla="*/ 2930559 w 3055644"/>
              <a:gd name="connsiteY5" fmla="*/ 2090705 h 2970765"/>
              <a:gd name="connsiteX6" fmla="*/ 2595510 w 3055644"/>
              <a:gd name="connsiteY6" fmla="*/ 2559772 h 2970765"/>
              <a:gd name="connsiteX7" fmla="*/ 2108572 w 3055644"/>
              <a:gd name="connsiteY7" fmla="*/ 2863549 h 2970765"/>
              <a:gd name="connsiteX8" fmla="*/ 1527822 w 3055644"/>
              <a:gd name="connsiteY8" fmla="*/ 2970765 h 2970765"/>
              <a:gd name="connsiteX9" fmla="*/ 922501 w 3055644"/>
              <a:gd name="connsiteY9" fmla="*/ 2870250 h 2970765"/>
              <a:gd name="connsiteX10" fmla="*/ 437797 w 3055644"/>
              <a:gd name="connsiteY10" fmla="*/ 2579875 h 2970765"/>
              <a:gd name="connsiteX11" fmla="*/ 116151 w 3055644"/>
              <a:gd name="connsiteY11" fmla="*/ 2113041 h 2970765"/>
              <a:gd name="connsiteX12" fmla="*/ 0 w 3055644"/>
              <a:gd name="connsiteY12" fmla="*/ 1487617 h 2970765"/>
              <a:gd name="connsiteX13" fmla="*/ 116151 w 3055644"/>
              <a:gd name="connsiteY13" fmla="*/ 842090 h 2970765"/>
              <a:gd name="connsiteX14" fmla="*/ 433330 w 3055644"/>
              <a:gd name="connsiteY14" fmla="*/ 381956 h 2970765"/>
              <a:gd name="connsiteX15" fmla="*/ 859958 w 3055644"/>
              <a:gd name="connsiteY15" fmla="*/ 100516 h 2970765"/>
              <a:gd name="connsiteX16" fmla="*/ 1407204 w 3055644"/>
              <a:gd name="connsiteY16" fmla="*/ 0 h 29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5644" h="2970765">
                <a:moveTo>
                  <a:pt x="1407204" y="0"/>
                </a:moveTo>
                <a:cubicBezTo>
                  <a:pt x="1627592" y="0"/>
                  <a:pt x="1837556" y="31272"/>
                  <a:pt x="2037096" y="93815"/>
                </a:cubicBezTo>
                <a:cubicBezTo>
                  <a:pt x="2236636" y="156357"/>
                  <a:pt x="2411605" y="250170"/>
                  <a:pt x="2562005" y="375255"/>
                </a:cubicBezTo>
                <a:cubicBezTo>
                  <a:pt x="2712405" y="500341"/>
                  <a:pt x="2832278" y="655951"/>
                  <a:pt x="2921625" y="842090"/>
                </a:cubicBezTo>
                <a:cubicBezTo>
                  <a:pt x="3010970" y="1028228"/>
                  <a:pt x="3055644" y="1243403"/>
                  <a:pt x="3055644" y="1487617"/>
                </a:cubicBezTo>
                <a:cubicBezTo>
                  <a:pt x="3055644" y="1708005"/>
                  <a:pt x="3013948" y="1909034"/>
                  <a:pt x="2930559" y="2090705"/>
                </a:cubicBezTo>
                <a:cubicBezTo>
                  <a:pt x="2847169" y="2272375"/>
                  <a:pt x="2735485" y="2428731"/>
                  <a:pt x="2595510" y="2559772"/>
                </a:cubicBezTo>
                <a:cubicBezTo>
                  <a:pt x="2455535" y="2690814"/>
                  <a:pt x="2293222" y="2792073"/>
                  <a:pt x="2108572" y="2863549"/>
                </a:cubicBezTo>
                <a:cubicBezTo>
                  <a:pt x="1923924" y="2935027"/>
                  <a:pt x="1730340" y="2970765"/>
                  <a:pt x="1527822" y="2970765"/>
                </a:cubicBezTo>
                <a:cubicBezTo>
                  <a:pt x="1310413" y="2970765"/>
                  <a:pt x="1108639" y="2937260"/>
                  <a:pt x="922501" y="2870250"/>
                </a:cubicBezTo>
                <a:cubicBezTo>
                  <a:pt x="736363" y="2803241"/>
                  <a:pt x="574794" y="2706449"/>
                  <a:pt x="437797" y="2579875"/>
                </a:cubicBezTo>
                <a:cubicBezTo>
                  <a:pt x="300799" y="2453302"/>
                  <a:pt x="193584" y="2297690"/>
                  <a:pt x="116151" y="2113041"/>
                </a:cubicBezTo>
                <a:cubicBezTo>
                  <a:pt x="38716" y="1928392"/>
                  <a:pt x="0" y="1719917"/>
                  <a:pt x="0" y="1487617"/>
                </a:cubicBezTo>
                <a:cubicBezTo>
                  <a:pt x="0" y="1243403"/>
                  <a:pt x="38716" y="1028228"/>
                  <a:pt x="116151" y="842090"/>
                </a:cubicBezTo>
                <a:cubicBezTo>
                  <a:pt x="193584" y="655951"/>
                  <a:pt x="299311" y="502574"/>
                  <a:pt x="433330" y="381956"/>
                </a:cubicBezTo>
                <a:cubicBezTo>
                  <a:pt x="567349" y="261339"/>
                  <a:pt x="709559" y="167525"/>
                  <a:pt x="859958" y="100516"/>
                </a:cubicBezTo>
                <a:cubicBezTo>
                  <a:pt x="1010358" y="33505"/>
                  <a:pt x="1192774" y="0"/>
                  <a:pt x="1407204" y="0"/>
                </a:cubicBez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9" b="394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365999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2871087 w 12192000"/>
              <a:gd name="connsiteY3" fmla="*/ 6858000 h 6858000"/>
              <a:gd name="connsiteX4" fmla="*/ 3017955 w 12192000"/>
              <a:gd name="connsiteY4" fmla="*/ 6851884 h 6858000"/>
              <a:gd name="connsiteX5" fmla="*/ 3693496 w 12192000"/>
              <a:gd name="connsiteY5" fmla="*/ 6703206 h 6858000"/>
              <a:gd name="connsiteX6" fmla="*/ 4450706 w 12192000"/>
              <a:gd name="connsiteY6" fmla="*/ 6240839 h 6858000"/>
              <a:gd name="connsiteX7" fmla="*/ 4968914 w 12192000"/>
              <a:gd name="connsiteY7" fmla="*/ 5494798 h 6858000"/>
              <a:gd name="connsiteX8" fmla="*/ 5161009 w 12192000"/>
              <a:gd name="connsiteY8" fmla="*/ 4485185 h 6858000"/>
              <a:gd name="connsiteX9" fmla="*/ 4982316 w 12192000"/>
              <a:gd name="connsiteY9" fmla="*/ 3634161 h 6858000"/>
              <a:gd name="connsiteX10" fmla="*/ 4506548 w 12192000"/>
              <a:gd name="connsiteY10" fmla="*/ 2968531 h 6858000"/>
              <a:gd name="connsiteX11" fmla="*/ 3825282 w 12192000"/>
              <a:gd name="connsiteY11" fmla="*/ 2535202 h 6858000"/>
              <a:gd name="connsiteX12" fmla="*/ 3030100 w 12192000"/>
              <a:gd name="connsiteY12" fmla="*/ 2381080 h 6858000"/>
              <a:gd name="connsiteX13" fmla="*/ 2634743 w 12192000"/>
              <a:gd name="connsiteY13" fmla="*/ 2398948 h 6858000"/>
              <a:gd name="connsiteX14" fmla="*/ 2141104 w 12192000"/>
              <a:gd name="connsiteY14" fmla="*/ 2532968 h 6858000"/>
              <a:gd name="connsiteX15" fmla="*/ 0 w 12192000"/>
              <a:gd name="connsiteY15" fmla="*/ 0 h 6858000"/>
              <a:gd name="connsiteX16" fmla="*/ 2619107 w 12192000"/>
              <a:gd name="connsiteY16" fmla="*/ 0 h 6858000"/>
              <a:gd name="connsiteX17" fmla="*/ 961733 w 12192000"/>
              <a:gd name="connsiteY17" fmla="*/ 3010971 h 6858000"/>
              <a:gd name="connsiteX18" fmla="*/ 588712 w 12192000"/>
              <a:gd name="connsiteY18" fmla="*/ 3815087 h 6858000"/>
              <a:gd name="connsiteX19" fmla="*/ 439057 w 12192000"/>
              <a:gd name="connsiteY19" fmla="*/ 4592400 h 6858000"/>
              <a:gd name="connsiteX20" fmla="*/ 633386 w 12192000"/>
              <a:gd name="connsiteY20" fmla="*/ 5519368 h 6858000"/>
              <a:gd name="connsiteX21" fmla="*/ 1153828 w 12192000"/>
              <a:gd name="connsiteY21" fmla="*/ 6234138 h 6858000"/>
              <a:gd name="connsiteX22" fmla="*/ 1902103 w 12192000"/>
              <a:gd name="connsiteY22" fmla="*/ 6696505 h 6858000"/>
              <a:gd name="connsiteX23" fmla="*/ 2554192 w 12192000"/>
              <a:gd name="connsiteY23" fmla="*/ 6851465 h 6858000"/>
              <a:gd name="connsiteX24" fmla="*/ 2696986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3659992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871087" y="6858000"/>
                </a:lnTo>
                <a:lnTo>
                  <a:pt x="3017955" y="6851884"/>
                </a:lnTo>
                <a:cubicBezTo>
                  <a:pt x="3252768" y="6832061"/>
                  <a:pt x="3477948" y="6782501"/>
                  <a:pt x="3693496" y="6703206"/>
                </a:cubicBezTo>
                <a:cubicBezTo>
                  <a:pt x="3980894" y="6597479"/>
                  <a:pt x="4233296" y="6443358"/>
                  <a:pt x="4450706" y="6240839"/>
                </a:cubicBezTo>
                <a:cubicBezTo>
                  <a:pt x="4668114" y="6038321"/>
                  <a:pt x="4840852" y="5789640"/>
                  <a:pt x="4968914" y="5494798"/>
                </a:cubicBezTo>
                <a:cubicBezTo>
                  <a:pt x="5096977" y="5199955"/>
                  <a:pt x="5161009" y="4863418"/>
                  <a:pt x="5161009" y="4485185"/>
                </a:cubicBezTo>
                <a:cubicBezTo>
                  <a:pt x="5161009" y="4175451"/>
                  <a:pt x="5101444" y="3891776"/>
                  <a:pt x="4982316" y="3634161"/>
                </a:cubicBezTo>
                <a:cubicBezTo>
                  <a:pt x="4863189" y="3376546"/>
                  <a:pt x="4704599" y="3154670"/>
                  <a:pt x="4506548" y="2968531"/>
                </a:cubicBezTo>
                <a:cubicBezTo>
                  <a:pt x="4308496" y="2782393"/>
                  <a:pt x="4081408" y="2637950"/>
                  <a:pt x="3825282" y="2535202"/>
                </a:cubicBezTo>
                <a:cubicBezTo>
                  <a:pt x="3569156" y="2432453"/>
                  <a:pt x="3304095" y="2381080"/>
                  <a:pt x="3030100" y="2381080"/>
                </a:cubicBezTo>
                <a:cubicBezTo>
                  <a:pt x="2913950" y="2381080"/>
                  <a:pt x="2782164" y="2387035"/>
                  <a:pt x="2634743" y="2398948"/>
                </a:cubicBezTo>
                <a:cubicBezTo>
                  <a:pt x="2487321" y="2410862"/>
                  <a:pt x="2322776" y="2455534"/>
                  <a:pt x="2141104" y="2532968"/>
                </a:cubicBezTo>
                <a:close/>
                <a:moveTo>
                  <a:pt x="0" y="0"/>
                </a:moveTo>
                <a:lnTo>
                  <a:pt x="2619107" y="0"/>
                </a:lnTo>
                <a:lnTo>
                  <a:pt x="961733" y="3010971"/>
                </a:lnTo>
                <a:cubicBezTo>
                  <a:pt x="812822" y="3290923"/>
                  <a:pt x="688482" y="3558961"/>
                  <a:pt x="588712" y="3815087"/>
                </a:cubicBezTo>
                <a:cubicBezTo>
                  <a:pt x="488942" y="4071213"/>
                  <a:pt x="439057" y="4330317"/>
                  <a:pt x="439057" y="4592400"/>
                </a:cubicBezTo>
                <a:cubicBezTo>
                  <a:pt x="439057" y="4931916"/>
                  <a:pt x="503834" y="5240906"/>
                  <a:pt x="633386" y="5519368"/>
                </a:cubicBezTo>
                <a:cubicBezTo>
                  <a:pt x="762937" y="5797831"/>
                  <a:pt x="936418" y="6036087"/>
                  <a:pt x="1153828" y="6234138"/>
                </a:cubicBezTo>
                <a:cubicBezTo>
                  <a:pt x="1371237" y="6432189"/>
                  <a:pt x="1620662" y="6586311"/>
                  <a:pt x="1902103" y="6696505"/>
                </a:cubicBezTo>
                <a:cubicBezTo>
                  <a:pt x="2113184" y="6779151"/>
                  <a:pt x="2330547" y="6830804"/>
                  <a:pt x="2554192" y="6851465"/>
                </a:cubicBezTo>
                <a:lnTo>
                  <a:pt x="26969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0" y="0"/>
            <a:ext cx="12192000" cy="6858000"/>
            <a:chOff x="-6529329" y="-386758"/>
            <a:chExt cx="12192000" cy="6858000"/>
          </a:xfrm>
          <a:solidFill>
            <a:schemeClr val="accent1">
              <a:lumMod val="50000"/>
              <a:alpha val="89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-6529329" y="-386758"/>
              <a:ext cx="2696986" cy="6858000"/>
            </a:xfrm>
            <a:custGeom>
              <a:avLst/>
              <a:gdLst>
                <a:gd name="connsiteX0" fmla="*/ 0 w 2696986"/>
                <a:gd name="connsiteY0" fmla="*/ 0 h 6858000"/>
                <a:gd name="connsiteX1" fmla="*/ 2619107 w 2696986"/>
                <a:gd name="connsiteY1" fmla="*/ 0 h 6858000"/>
                <a:gd name="connsiteX2" fmla="*/ 961733 w 2696986"/>
                <a:gd name="connsiteY2" fmla="*/ 3010971 h 6858000"/>
                <a:gd name="connsiteX3" fmla="*/ 588712 w 2696986"/>
                <a:gd name="connsiteY3" fmla="*/ 3815087 h 6858000"/>
                <a:gd name="connsiteX4" fmla="*/ 439057 w 2696986"/>
                <a:gd name="connsiteY4" fmla="*/ 4592400 h 6858000"/>
                <a:gd name="connsiteX5" fmla="*/ 633386 w 2696986"/>
                <a:gd name="connsiteY5" fmla="*/ 5519368 h 6858000"/>
                <a:gd name="connsiteX6" fmla="*/ 1153828 w 2696986"/>
                <a:gd name="connsiteY6" fmla="*/ 6234138 h 6858000"/>
                <a:gd name="connsiteX7" fmla="*/ 1902103 w 2696986"/>
                <a:gd name="connsiteY7" fmla="*/ 6696505 h 6858000"/>
                <a:gd name="connsiteX8" fmla="*/ 2554192 w 2696986"/>
                <a:gd name="connsiteY8" fmla="*/ 6851465 h 6858000"/>
                <a:gd name="connsiteX9" fmla="*/ 2696986 w 2696986"/>
                <a:gd name="connsiteY9" fmla="*/ 6858000 h 6858000"/>
                <a:gd name="connsiteX10" fmla="*/ 0 w 2696986"/>
                <a:gd name="connsiteY10" fmla="*/ 6858000 h 6858000"/>
                <a:gd name="connsiteX11" fmla="*/ 0 w 2696986"/>
                <a:gd name="connsiteY11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6986" h="6858000">
                  <a:moveTo>
                    <a:pt x="0" y="0"/>
                  </a:moveTo>
                  <a:lnTo>
                    <a:pt x="2619107" y="0"/>
                  </a:lnTo>
                  <a:lnTo>
                    <a:pt x="961733" y="3010971"/>
                  </a:lnTo>
                  <a:cubicBezTo>
                    <a:pt x="812822" y="3290923"/>
                    <a:pt x="688482" y="3558961"/>
                    <a:pt x="588712" y="3815087"/>
                  </a:cubicBezTo>
                  <a:cubicBezTo>
                    <a:pt x="488942" y="4071213"/>
                    <a:pt x="439057" y="4330317"/>
                    <a:pt x="439057" y="4592400"/>
                  </a:cubicBezTo>
                  <a:cubicBezTo>
                    <a:pt x="439057" y="4931916"/>
                    <a:pt x="503834" y="5240906"/>
                    <a:pt x="633386" y="5519368"/>
                  </a:cubicBezTo>
                  <a:cubicBezTo>
                    <a:pt x="762937" y="5797831"/>
                    <a:pt x="936418" y="6036087"/>
                    <a:pt x="1153828" y="6234138"/>
                  </a:cubicBezTo>
                  <a:cubicBezTo>
                    <a:pt x="1371237" y="6432189"/>
                    <a:pt x="1620662" y="6586311"/>
                    <a:pt x="1902103" y="6696505"/>
                  </a:cubicBezTo>
                  <a:cubicBezTo>
                    <a:pt x="2113184" y="6779151"/>
                    <a:pt x="2330547" y="6830804"/>
                    <a:pt x="2554192" y="6851465"/>
                  </a:cubicBezTo>
                  <a:lnTo>
                    <a:pt x="269698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4388225" y="-386758"/>
              <a:ext cx="10050896" cy="6858000"/>
            </a:xfrm>
            <a:custGeom>
              <a:avLst/>
              <a:gdLst>
                <a:gd name="connsiteX0" fmla="*/ 1518888 w 10050896"/>
                <a:gd name="connsiteY0" fmla="*/ 0 h 6858000"/>
                <a:gd name="connsiteX1" fmla="*/ 10050896 w 10050896"/>
                <a:gd name="connsiteY1" fmla="*/ 0 h 6858000"/>
                <a:gd name="connsiteX2" fmla="*/ 10050896 w 10050896"/>
                <a:gd name="connsiteY2" fmla="*/ 6858000 h 6858000"/>
                <a:gd name="connsiteX3" fmla="*/ 729983 w 10050896"/>
                <a:gd name="connsiteY3" fmla="*/ 6858000 h 6858000"/>
                <a:gd name="connsiteX4" fmla="*/ 876851 w 10050896"/>
                <a:gd name="connsiteY4" fmla="*/ 6851884 h 6858000"/>
                <a:gd name="connsiteX5" fmla="*/ 1552392 w 10050896"/>
                <a:gd name="connsiteY5" fmla="*/ 6703206 h 6858000"/>
                <a:gd name="connsiteX6" fmla="*/ 2309602 w 10050896"/>
                <a:gd name="connsiteY6" fmla="*/ 6240839 h 6858000"/>
                <a:gd name="connsiteX7" fmla="*/ 2827810 w 10050896"/>
                <a:gd name="connsiteY7" fmla="*/ 5494798 h 6858000"/>
                <a:gd name="connsiteX8" fmla="*/ 3019905 w 10050896"/>
                <a:gd name="connsiteY8" fmla="*/ 4485185 h 6858000"/>
                <a:gd name="connsiteX9" fmla="*/ 2841212 w 10050896"/>
                <a:gd name="connsiteY9" fmla="*/ 3634161 h 6858000"/>
                <a:gd name="connsiteX10" fmla="*/ 2365444 w 10050896"/>
                <a:gd name="connsiteY10" fmla="*/ 2968531 h 6858000"/>
                <a:gd name="connsiteX11" fmla="*/ 1684178 w 10050896"/>
                <a:gd name="connsiteY11" fmla="*/ 2535202 h 6858000"/>
                <a:gd name="connsiteX12" fmla="*/ 888996 w 10050896"/>
                <a:gd name="connsiteY12" fmla="*/ 2381080 h 6858000"/>
                <a:gd name="connsiteX13" fmla="*/ 493639 w 10050896"/>
                <a:gd name="connsiteY13" fmla="*/ 2398948 h 6858000"/>
                <a:gd name="connsiteX14" fmla="*/ 0 w 10050896"/>
                <a:gd name="connsiteY14" fmla="*/ 2532968 h 6858000"/>
                <a:gd name="connsiteX15" fmla="*/ 1518888 w 10050896"/>
                <a:gd name="connsiteY15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0896" h="6858000">
                  <a:moveTo>
                    <a:pt x="1518888" y="0"/>
                  </a:moveTo>
                  <a:lnTo>
                    <a:pt x="10050896" y="0"/>
                  </a:lnTo>
                  <a:lnTo>
                    <a:pt x="10050896" y="6858000"/>
                  </a:lnTo>
                  <a:lnTo>
                    <a:pt x="729983" y="6858000"/>
                  </a:lnTo>
                  <a:lnTo>
                    <a:pt x="876851" y="6851884"/>
                  </a:lnTo>
                  <a:cubicBezTo>
                    <a:pt x="1111664" y="6832061"/>
                    <a:pt x="1336844" y="6782501"/>
                    <a:pt x="1552392" y="6703206"/>
                  </a:cubicBezTo>
                  <a:cubicBezTo>
                    <a:pt x="1839790" y="6597479"/>
                    <a:pt x="2092192" y="6443358"/>
                    <a:pt x="2309602" y="6240839"/>
                  </a:cubicBezTo>
                  <a:cubicBezTo>
                    <a:pt x="2527010" y="6038321"/>
                    <a:pt x="2699748" y="5789640"/>
                    <a:pt x="2827810" y="5494798"/>
                  </a:cubicBezTo>
                  <a:cubicBezTo>
                    <a:pt x="2955873" y="5199955"/>
                    <a:pt x="3019905" y="4863418"/>
                    <a:pt x="3019905" y="4485185"/>
                  </a:cubicBezTo>
                  <a:cubicBezTo>
                    <a:pt x="3019905" y="4175451"/>
                    <a:pt x="2960340" y="3891776"/>
                    <a:pt x="2841212" y="3634161"/>
                  </a:cubicBezTo>
                  <a:cubicBezTo>
                    <a:pt x="2722085" y="3376546"/>
                    <a:pt x="2563495" y="3154670"/>
                    <a:pt x="2365444" y="2968531"/>
                  </a:cubicBezTo>
                  <a:cubicBezTo>
                    <a:pt x="2167392" y="2782393"/>
                    <a:pt x="1940304" y="2637950"/>
                    <a:pt x="1684178" y="2535202"/>
                  </a:cubicBezTo>
                  <a:cubicBezTo>
                    <a:pt x="1428052" y="2432453"/>
                    <a:pt x="1162991" y="2381080"/>
                    <a:pt x="888996" y="2381080"/>
                  </a:cubicBezTo>
                  <a:cubicBezTo>
                    <a:pt x="772846" y="2381080"/>
                    <a:pt x="641060" y="2387035"/>
                    <a:pt x="493639" y="2398948"/>
                  </a:cubicBezTo>
                  <a:cubicBezTo>
                    <a:pt x="346217" y="2410862"/>
                    <a:pt x="181672" y="2455534"/>
                    <a:pt x="0" y="2532968"/>
                  </a:cubicBezTo>
                  <a:lnTo>
                    <a:pt x="151888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任意多边形 6"/>
          <p:cNvSpPr/>
          <p:nvPr/>
        </p:nvSpPr>
        <p:spPr>
          <a:xfrm>
            <a:off x="2696987" y="6858000"/>
            <a:ext cx="174101" cy="3796"/>
          </a:xfrm>
          <a:custGeom>
            <a:avLst/>
            <a:gdLst>
              <a:gd name="connsiteX0" fmla="*/ 0 w 174101"/>
              <a:gd name="connsiteY0" fmla="*/ 0 h 3796"/>
              <a:gd name="connsiteX1" fmla="*/ 174101 w 174101"/>
              <a:gd name="connsiteY1" fmla="*/ 0 h 3796"/>
              <a:gd name="connsiteX2" fmla="*/ 82945 w 174101"/>
              <a:gd name="connsiteY2" fmla="*/ 3796 h 3796"/>
              <a:gd name="connsiteX3" fmla="*/ 0 w 174101"/>
              <a:gd name="connsiteY3" fmla="*/ 0 h 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101" h="3796">
                <a:moveTo>
                  <a:pt x="0" y="0"/>
                </a:moveTo>
                <a:lnTo>
                  <a:pt x="174101" y="0"/>
                </a:lnTo>
                <a:lnTo>
                  <a:pt x="82945" y="37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4120" y="2053186"/>
            <a:ext cx="541686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6800" b="1" dirty="0">
                <a:solidFill>
                  <a:schemeClr val="bg1"/>
                </a:solidFill>
                <a:cs typeface="+mn-ea"/>
                <a:sym typeface="+mn-lt"/>
              </a:rPr>
              <a:t>祝您答辩顺利</a:t>
            </a:r>
            <a:endParaRPr lang="zh-CN" altLang="en-US" sz="6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259827" y="3111821"/>
            <a:ext cx="3055644" cy="2970765"/>
          </a:xfrm>
          <a:custGeom>
            <a:avLst/>
            <a:gdLst>
              <a:gd name="connsiteX0" fmla="*/ 1407204 w 3055644"/>
              <a:gd name="connsiteY0" fmla="*/ 0 h 2970765"/>
              <a:gd name="connsiteX1" fmla="*/ 2037096 w 3055644"/>
              <a:gd name="connsiteY1" fmla="*/ 93815 h 2970765"/>
              <a:gd name="connsiteX2" fmla="*/ 2562005 w 3055644"/>
              <a:gd name="connsiteY2" fmla="*/ 375255 h 2970765"/>
              <a:gd name="connsiteX3" fmla="*/ 2921625 w 3055644"/>
              <a:gd name="connsiteY3" fmla="*/ 842090 h 2970765"/>
              <a:gd name="connsiteX4" fmla="*/ 3055644 w 3055644"/>
              <a:gd name="connsiteY4" fmla="*/ 1487617 h 2970765"/>
              <a:gd name="connsiteX5" fmla="*/ 2930559 w 3055644"/>
              <a:gd name="connsiteY5" fmla="*/ 2090705 h 2970765"/>
              <a:gd name="connsiteX6" fmla="*/ 2595510 w 3055644"/>
              <a:gd name="connsiteY6" fmla="*/ 2559772 h 2970765"/>
              <a:gd name="connsiteX7" fmla="*/ 2108572 w 3055644"/>
              <a:gd name="connsiteY7" fmla="*/ 2863549 h 2970765"/>
              <a:gd name="connsiteX8" fmla="*/ 1527822 w 3055644"/>
              <a:gd name="connsiteY8" fmla="*/ 2970765 h 2970765"/>
              <a:gd name="connsiteX9" fmla="*/ 922501 w 3055644"/>
              <a:gd name="connsiteY9" fmla="*/ 2870250 h 2970765"/>
              <a:gd name="connsiteX10" fmla="*/ 437797 w 3055644"/>
              <a:gd name="connsiteY10" fmla="*/ 2579875 h 2970765"/>
              <a:gd name="connsiteX11" fmla="*/ 116151 w 3055644"/>
              <a:gd name="connsiteY11" fmla="*/ 2113041 h 2970765"/>
              <a:gd name="connsiteX12" fmla="*/ 0 w 3055644"/>
              <a:gd name="connsiteY12" fmla="*/ 1487617 h 2970765"/>
              <a:gd name="connsiteX13" fmla="*/ 116151 w 3055644"/>
              <a:gd name="connsiteY13" fmla="*/ 842090 h 2970765"/>
              <a:gd name="connsiteX14" fmla="*/ 433330 w 3055644"/>
              <a:gd name="connsiteY14" fmla="*/ 381956 h 2970765"/>
              <a:gd name="connsiteX15" fmla="*/ 859958 w 3055644"/>
              <a:gd name="connsiteY15" fmla="*/ 100516 h 2970765"/>
              <a:gd name="connsiteX16" fmla="*/ 1407204 w 3055644"/>
              <a:gd name="connsiteY16" fmla="*/ 0 h 29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5644" h="2970765">
                <a:moveTo>
                  <a:pt x="1407204" y="0"/>
                </a:moveTo>
                <a:cubicBezTo>
                  <a:pt x="1627592" y="0"/>
                  <a:pt x="1837556" y="31272"/>
                  <a:pt x="2037096" y="93815"/>
                </a:cubicBezTo>
                <a:cubicBezTo>
                  <a:pt x="2236636" y="156357"/>
                  <a:pt x="2411605" y="250170"/>
                  <a:pt x="2562005" y="375255"/>
                </a:cubicBezTo>
                <a:cubicBezTo>
                  <a:pt x="2712405" y="500341"/>
                  <a:pt x="2832278" y="655951"/>
                  <a:pt x="2921625" y="842090"/>
                </a:cubicBezTo>
                <a:cubicBezTo>
                  <a:pt x="3010970" y="1028228"/>
                  <a:pt x="3055644" y="1243403"/>
                  <a:pt x="3055644" y="1487617"/>
                </a:cubicBezTo>
                <a:cubicBezTo>
                  <a:pt x="3055644" y="1708005"/>
                  <a:pt x="3013948" y="1909034"/>
                  <a:pt x="2930559" y="2090705"/>
                </a:cubicBezTo>
                <a:cubicBezTo>
                  <a:pt x="2847169" y="2272375"/>
                  <a:pt x="2735485" y="2428731"/>
                  <a:pt x="2595510" y="2559772"/>
                </a:cubicBezTo>
                <a:cubicBezTo>
                  <a:pt x="2455535" y="2690814"/>
                  <a:pt x="2293222" y="2792073"/>
                  <a:pt x="2108572" y="2863549"/>
                </a:cubicBezTo>
                <a:cubicBezTo>
                  <a:pt x="1923924" y="2935027"/>
                  <a:pt x="1730340" y="2970765"/>
                  <a:pt x="1527822" y="2970765"/>
                </a:cubicBezTo>
                <a:cubicBezTo>
                  <a:pt x="1310413" y="2970765"/>
                  <a:pt x="1108639" y="2937260"/>
                  <a:pt x="922501" y="2870250"/>
                </a:cubicBezTo>
                <a:cubicBezTo>
                  <a:pt x="736363" y="2803241"/>
                  <a:pt x="574794" y="2706449"/>
                  <a:pt x="437797" y="2579875"/>
                </a:cubicBezTo>
                <a:cubicBezTo>
                  <a:pt x="300799" y="2453302"/>
                  <a:pt x="193584" y="2297690"/>
                  <a:pt x="116151" y="2113041"/>
                </a:cubicBezTo>
                <a:cubicBezTo>
                  <a:pt x="38716" y="1928392"/>
                  <a:pt x="0" y="1719917"/>
                  <a:pt x="0" y="1487617"/>
                </a:cubicBezTo>
                <a:cubicBezTo>
                  <a:pt x="0" y="1243403"/>
                  <a:pt x="38716" y="1028228"/>
                  <a:pt x="116151" y="842090"/>
                </a:cubicBezTo>
                <a:cubicBezTo>
                  <a:pt x="193584" y="655951"/>
                  <a:pt x="299311" y="502574"/>
                  <a:pt x="433330" y="381956"/>
                </a:cubicBezTo>
                <a:cubicBezTo>
                  <a:pt x="567349" y="261339"/>
                  <a:pt x="709559" y="167525"/>
                  <a:pt x="859958" y="100516"/>
                </a:cubicBezTo>
                <a:cubicBezTo>
                  <a:pt x="1010358" y="33505"/>
                  <a:pt x="1192774" y="0"/>
                  <a:pt x="1407204" y="0"/>
                </a:cubicBezTo>
                <a:close/>
              </a:path>
            </a:pathLst>
          </a:custGeom>
          <a:solidFill>
            <a:srgbClr val="C0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07202" y="3563542"/>
            <a:ext cx="1160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6570" y="4412914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毕业季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949300" y="4382664"/>
            <a:ext cx="1669473" cy="0"/>
          </a:xfrm>
          <a:prstGeom prst="line">
            <a:avLst/>
          </a:prstGeom>
          <a:ln>
            <a:solidFill>
              <a:schemeClr val="bg1">
                <a:lumMod val="95000"/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/>
          <p:cNvSpPr txBox="1"/>
          <p:nvPr/>
        </p:nvSpPr>
        <p:spPr>
          <a:xfrm>
            <a:off x="6435382" y="3097902"/>
            <a:ext cx="5494942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alpha val="71000"/>
                  </a:schemeClr>
                </a:solidFill>
                <a:cs typeface="+mn-ea"/>
                <a:sym typeface="+mn-lt"/>
              </a:rPr>
              <a:t>点击此处替换文本或者复制粘贴您已经打好的文本</a:t>
            </a:r>
            <a:endParaRPr lang="zh-CN" altLang="en-US" dirty="0">
              <a:solidFill>
                <a:schemeClr val="bg1">
                  <a:alpha val="71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7612" y="1134131"/>
            <a:ext cx="20697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2018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50647" y="5245145"/>
            <a:ext cx="18637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答辩人：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AAA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BBB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54657" y="4078514"/>
            <a:ext cx="68217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99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49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49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49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4" grpId="0"/>
      <p:bldP spid="15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07263" y="240168"/>
            <a:ext cx="317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数据库结构定义</a:t>
            </a:r>
            <a:r>
              <a:rPr lang="en-US" altLang="zh-CN" dirty="0">
                <a:latin typeface="+mn-lt"/>
                <a:ea typeface="+mn-ea"/>
                <a:sym typeface="+mn-lt"/>
              </a:rPr>
              <a:t>E-R</a:t>
            </a:r>
            <a:r>
              <a:rPr lang="zh-CN" altLang="en-US" dirty="0">
                <a:latin typeface="+mn-lt"/>
                <a:ea typeface="+mn-ea"/>
                <a:sym typeface="+mn-lt"/>
              </a:rPr>
              <a:t>图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4366" y="909055"/>
            <a:ext cx="8805292" cy="533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69277" y="1578720"/>
            <a:ext cx="1920227" cy="2753869"/>
            <a:chOff x="1836471" y="1851853"/>
            <a:chExt cx="1920227" cy="275386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3" t="3479" r="35049"/>
            <a:stretch>
              <a:fillRect/>
            </a:stretch>
          </p:blipFill>
          <p:spPr>
            <a:xfrm>
              <a:off x="1836471" y="1851853"/>
              <a:ext cx="1920227" cy="2753869"/>
            </a:xfrm>
            <a:custGeom>
              <a:avLst/>
              <a:gdLst>
                <a:gd name="connsiteX0" fmla="*/ 912993 w 1920227"/>
                <a:gd name="connsiteY0" fmla="*/ 1287870 h 2753869"/>
                <a:gd name="connsiteX1" fmla="*/ 713126 w 1920227"/>
                <a:gd name="connsiteY1" fmla="*/ 1324679 h 2753869"/>
                <a:gd name="connsiteX2" fmla="*/ 557431 w 1920227"/>
                <a:gd name="connsiteY2" fmla="*/ 1426963 h 2753869"/>
                <a:gd name="connsiteX3" fmla="*/ 441759 w 1920227"/>
                <a:gd name="connsiteY3" fmla="*/ 1594961 h 2753869"/>
                <a:gd name="connsiteX4" fmla="*/ 399008 w 1920227"/>
                <a:gd name="connsiteY4" fmla="*/ 1833807 h 2753869"/>
                <a:gd name="connsiteX5" fmla="*/ 441619 w 1920227"/>
                <a:gd name="connsiteY5" fmla="*/ 2065040 h 2753869"/>
                <a:gd name="connsiteX6" fmla="*/ 559157 w 1920227"/>
                <a:gd name="connsiteY6" fmla="*/ 2235514 h 2753869"/>
                <a:gd name="connsiteX7" fmla="*/ 736242 w 1920227"/>
                <a:gd name="connsiteY7" fmla="*/ 2341306 h 2753869"/>
                <a:gd name="connsiteX8" fmla="*/ 960113 w 1920227"/>
                <a:gd name="connsiteY8" fmla="*/ 2378017 h 2753869"/>
                <a:gd name="connsiteX9" fmla="*/ 1174967 w 1920227"/>
                <a:gd name="connsiteY9" fmla="*/ 2338620 h 2753869"/>
                <a:gd name="connsiteX10" fmla="*/ 1353722 w 1920227"/>
                <a:gd name="connsiteY10" fmla="*/ 2227512 h 2753869"/>
                <a:gd name="connsiteX11" fmla="*/ 1476742 w 1920227"/>
                <a:gd name="connsiteY11" fmla="*/ 2055229 h 2753869"/>
                <a:gd name="connsiteX12" fmla="*/ 1523000 w 1920227"/>
                <a:gd name="connsiteY12" fmla="*/ 1833807 h 2753869"/>
                <a:gd name="connsiteX13" fmla="*/ 1473945 w 1920227"/>
                <a:gd name="connsiteY13" fmla="*/ 1597216 h 2753869"/>
                <a:gd name="connsiteX14" fmla="*/ 1342408 w 1920227"/>
                <a:gd name="connsiteY14" fmla="*/ 1426727 h 2753869"/>
                <a:gd name="connsiteX15" fmla="*/ 1147413 w 1920227"/>
                <a:gd name="connsiteY15" fmla="*/ 1323064 h 2753869"/>
                <a:gd name="connsiteX16" fmla="*/ 912993 w 1920227"/>
                <a:gd name="connsiteY16" fmla="*/ 1287870 h 2753869"/>
                <a:gd name="connsiteX17" fmla="*/ 865761 w 1920227"/>
                <a:gd name="connsiteY17" fmla="*/ 0 h 2753869"/>
                <a:gd name="connsiteX18" fmla="*/ 1330621 w 1920227"/>
                <a:gd name="connsiteY18" fmla="*/ 0 h 2753869"/>
                <a:gd name="connsiteX19" fmla="*/ 739066 w 1920227"/>
                <a:gd name="connsiteY19" fmla="*/ 989198 h 2753869"/>
                <a:gd name="connsiteX20" fmla="*/ 891881 w 1920227"/>
                <a:gd name="connsiteY20" fmla="*/ 937318 h 2753869"/>
                <a:gd name="connsiteX21" fmla="*/ 1049233 w 1920227"/>
                <a:gd name="connsiteY21" fmla="*/ 929831 h 2753869"/>
                <a:gd name="connsiteX22" fmla="*/ 1373747 w 1920227"/>
                <a:gd name="connsiteY22" fmla="*/ 992886 h 2753869"/>
                <a:gd name="connsiteX23" fmla="*/ 1652755 w 1920227"/>
                <a:gd name="connsiteY23" fmla="*/ 1170416 h 2753869"/>
                <a:gd name="connsiteX24" fmla="*/ 1847389 w 1920227"/>
                <a:gd name="connsiteY24" fmla="*/ 1442425 h 2753869"/>
                <a:gd name="connsiteX25" fmla="*/ 1920227 w 1920227"/>
                <a:gd name="connsiteY25" fmla="*/ 1788551 h 2753869"/>
                <a:gd name="connsiteX26" fmla="*/ 1842059 w 1920227"/>
                <a:gd name="connsiteY26" fmla="*/ 2196883 h 2753869"/>
                <a:gd name="connsiteX27" fmla="*/ 1630308 w 1920227"/>
                <a:gd name="connsiteY27" fmla="*/ 2501302 h 2753869"/>
                <a:gd name="connsiteX28" fmla="*/ 1322605 w 1920227"/>
                <a:gd name="connsiteY28" fmla="*/ 2689798 h 2753869"/>
                <a:gd name="connsiteX29" fmla="*/ 951429 w 1920227"/>
                <a:gd name="connsiteY29" fmla="*/ 2753869 h 2753869"/>
                <a:gd name="connsiteX30" fmla="*/ 594142 w 1920227"/>
                <a:gd name="connsiteY30" fmla="*/ 2686820 h 2753869"/>
                <a:gd name="connsiteX31" fmla="*/ 290252 w 1920227"/>
                <a:gd name="connsiteY31" fmla="*/ 2499103 h 2753869"/>
                <a:gd name="connsiteX32" fmla="*/ 78849 w 1920227"/>
                <a:gd name="connsiteY32" fmla="*/ 2209087 h 2753869"/>
                <a:gd name="connsiteX33" fmla="*/ 0 w 1920227"/>
                <a:gd name="connsiteY33" fmla="*/ 1831023 h 2753869"/>
                <a:gd name="connsiteX34" fmla="*/ 60090 w 1920227"/>
                <a:gd name="connsiteY34" fmla="*/ 1515833 h 2753869"/>
                <a:gd name="connsiteX35" fmla="*/ 208048 w 1920227"/>
                <a:gd name="connsiteY35" fmla="*/ 1196050 h 275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</p:spPr>
        </p:pic>
        <p:sp>
          <p:nvSpPr>
            <p:cNvPr id="4" name="任意多边形 3"/>
            <p:cNvSpPr/>
            <p:nvPr/>
          </p:nvSpPr>
          <p:spPr>
            <a:xfrm>
              <a:off x="1836471" y="1851853"/>
              <a:ext cx="1920227" cy="2753869"/>
            </a:xfrm>
            <a:custGeom>
              <a:avLst/>
              <a:gdLst/>
              <a:ahLst/>
              <a:cxnLst/>
              <a:rect l="l" t="t" r="r" b="b"/>
              <a:pathLst>
                <a:path w="1920227" h="2753869">
                  <a:moveTo>
                    <a:pt x="912993" y="1287870"/>
                  </a:moveTo>
                  <a:cubicBezTo>
                    <a:pt x="834931" y="1287870"/>
                    <a:pt x="768309" y="1300139"/>
                    <a:pt x="713126" y="1324679"/>
                  </a:cubicBezTo>
                  <a:cubicBezTo>
                    <a:pt x="657944" y="1349218"/>
                    <a:pt x="606045" y="1383313"/>
                    <a:pt x="557431" y="1426963"/>
                  </a:cubicBezTo>
                  <a:cubicBezTo>
                    <a:pt x="508817" y="1470614"/>
                    <a:pt x="470259" y="1526613"/>
                    <a:pt x="441759" y="1594961"/>
                  </a:cubicBezTo>
                  <a:cubicBezTo>
                    <a:pt x="413258" y="1663309"/>
                    <a:pt x="399008" y="1742924"/>
                    <a:pt x="399008" y="1833807"/>
                  </a:cubicBezTo>
                  <a:cubicBezTo>
                    <a:pt x="399008" y="1920366"/>
                    <a:pt x="413212" y="1997444"/>
                    <a:pt x="441619" y="2065040"/>
                  </a:cubicBezTo>
                  <a:cubicBezTo>
                    <a:pt x="470027" y="2132636"/>
                    <a:pt x="509206" y="2189461"/>
                    <a:pt x="559157" y="2235514"/>
                  </a:cubicBezTo>
                  <a:cubicBezTo>
                    <a:pt x="609107" y="2281568"/>
                    <a:pt x="668135" y="2316832"/>
                    <a:pt x="736242" y="2341306"/>
                  </a:cubicBezTo>
                  <a:cubicBezTo>
                    <a:pt x="804348" y="2365780"/>
                    <a:pt x="878972" y="2378017"/>
                    <a:pt x="960113" y="2378017"/>
                  </a:cubicBezTo>
                  <a:cubicBezTo>
                    <a:pt x="1035354" y="2378017"/>
                    <a:pt x="1106972" y="2364885"/>
                    <a:pt x="1174967" y="2338620"/>
                  </a:cubicBezTo>
                  <a:cubicBezTo>
                    <a:pt x="1242962" y="2312356"/>
                    <a:pt x="1302547" y="2275320"/>
                    <a:pt x="1353722" y="2227512"/>
                  </a:cubicBezTo>
                  <a:cubicBezTo>
                    <a:pt x="1404897" y="2179706"/>
                    <a:pt x="1445903" y="2122278"/>
                    <a:pt x="1476742" y="2055229"/>
                  </a:cubicBezTo>
                  <a:cubicBezTo>
                    <a:pt x="1507580" y="1988180"/>
                    <a:pt x="1523000" y="1914373"/>
                    <a:pt x="1523000" y="1833807"/>
                  </a:cubicBezTo>
                  <a:cubicBezTo>
                    <a:pt x="1523000" y="1744093"/>
                    <a:pt x="1506648" y="1665229"/>
                    <a:pt x="1473945" y="1597216"/>
                  </a:cubicBezTo>
                  <a:cubicBezTo>
                    <a:pt x="1441241" y="1529202"/>
                    <a:pt x="1397396" y="1472372"/>
                    <a:pt x="1342408" y="1426727"/>
                  </a:cubicBezTo>
                  <a:cubicBezTo>
                    <a:pt x="1287420" y="1381081"/>
                    <a:pt x="1222422" y="1346527"/>
                    <a:pt x="1147413" y="1323064"/>
                  </a:cubicBezTo>
                  <a:cubicBezTo>
                    <a:pt x="1072404" y="1299601"/>
                    <a:pt x="994264" y="1287870"/>
                    <a:pt x="912993" y="1287870"/>
                  </a:cubicBezTo>
                  <a:close/>
                  <a:moveTo>
                    <a:pt x="865761" y="0"/>
                  </a:moveTo>
                  <a:lnTo>
                    <a:pt x="1330621" y="0"/>
                  </a:lnTo>
                  <a:lnTo>
                    <a:pt x="739066" y="989198"/>
                  </a:lnTo>
                  <a:cubicBezTo>
                    <a:pt x="779164" y="959603"/>
                    <a:pt x="830102" y="942310"/>
                    <a:pt x="891881" y="937318"/>
                  </a:cubicBezTo>
                  <a:cubicBezTo>
                    <a:pt x="953661" y="932327"/>
                    <a:pt x="1006111" y="929831"/>
                    <a:pt x="1049233" y="929831"/>
                  </a:cubicBezTo>
                  <a:cubicBezTo>
                    <a:pt x="1160768" y="929831"/>
                    <a:pt x="1268939" y="950850"/>
                    <a:pt x="1373747" y="992886"/>
                  </a:cubicBezTo>
                  <a:cubicBezTo>
                    <a:pt x="1478556" y="1034923"/>
                    <a:pt x="1571558" y="1094099"/>
                    <a:pt x="1652755" y="1170416"/>
                  </a:cubicBezTo>
                  <a:cubicBezTo>
                    <a:pt x="1733952" y="1246733"/>
                    <a:pt x="1798830" y="1337403"/>
                    <a:pt x="1847389" y="1442425"/>
                  </a:cubicBezTo>
                  <a:cubicBezTo>
                    <a:pt x="1895947" y="1547446"/>
                    <a:pt x="1920227" y="1662822"/>
                    <a:pt x="1920227" y="1788551"/>
                  </a:cubicBezTo>
                  <a:cubicBezTo>
                    <a:pt x="1920227" y="1940777"/>
                    <a:pt x="1894171" y="2076887"/>
                    <a:pt x="1842059" y="2196883"/>
                  </a:cubicBezTo>
                  <a:cubicBezTo>
                    <a:pt x="1789947" y="2316879"/>
                    <a:pt x="1719363" y="2418351"/>
                    <a:pt x="1630308" y="2501302"/>
                  </a:cubicBezTo>
                  <a:cubicBezTo>
                    <a:pt x="1541253" y="2584252"/>
                    <a:pt x="1438685" y="2647085"/>
                    <a:pt x="1322605" y="2689798"/>
                  </a:cubicBezTo>
                  <a:cubicBezTo>
                    <a:pt x="1206524" y="2732512"/>
                    <a:pt x="1082799" y="2753869"/>
                    <a:pt x="951429" y="2753869"/>
                  </a:cubicBezTo>
                  <a:cubicBezTo>
                    <a:pt x="827463" y="2753869"/>
                    <a:pt x="708367" y="2731519"/>
                    <a:pt x="594142" y="2686820"/>
                  </a:cubicBezTo>
                  <a:cubicBezTo>
                    <a:pt x="479917" y="2642121"/>
                    <a:pt x="378620" y="2579549"/>
                    <a:pt x="290252" y="2499103"/>
                  </a:cubicBezTo>
                  <a:cubicBezTo>
                    <a:pt x="201883" y="2418658"/>
                    <a:pt x="131416" y="2321986"/>
                    <a:pt x="78849" y="2209087"/>
                  </a:cubicBezTo>
                  <a:cubicBezTo>
                    <a:pt x="26283" y="2096189"/>
                    <a:pt x="0" y="1970168"/>
                    <a:pt x="0" y="1831023"/>
                  </a:cubicBezTo>
                  <a:cubicBezTo>
                    <a:pt x="0" y="1723849"/>
                    <a:pt x="20030" y="1618786"/>
                    <a:pt x="60090" y="1515833"/>
                  </a:cubicBezTo>
                  <a:cubicBezTo>
                    <a:pt x="100150" y="1412880"/>
                    <a:pt x="149470" y="1306286"/>
                    <a:pt x="208048" y="1196050"/>
                  </a:cubicBezTo>
                  <a:close/>
                </a:path>
              </a:pathLst>
            </a:custGeom>
            <a:solidFill>
              <a:srgbClr val="CD0C1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24471" y="301317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348395" y="3782617"/>
            <a:ext cx="58059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96679" y="2674621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>
                <a:solidFill>
                  <a:srgbClr val="0D217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sz="4800" dirty="0">
                <a:latin typeface="+mn-lt"/>
                <a:ea typeface="+mn-ea"/>
                <a:sym typeface="+mn-lt"/>
              </a:rPr>
              <a:t>软件项目的经济评价方法</a:t>
            </a:r>
            <a:endParaRPr lang="zh-CN" altLang="en-US" sz="4800" dirty="0"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49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49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ags/tag1.xml><?xml version="1.0" encoding="utf-8"?>
<p:tagLst xmlns:p="http://schemas.openxmlformats.org/presentationml/2006/main">
  <p:tag name="KSO_WPP_MARK_KEY" val="74e29db6-6a0a-4457-86bb-852730c1659d"/>
  <p:tag name="COMMONDATA" val="eyJoZGlkIjoiZjMyOWRlOWNlOGYyMjdjM2E2ODUyOTY2ODBiMDc1ND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tqyhing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8085</Words>
  <Application>WPS 演示</Application>
  <PresentationFormat>宽屏</PresentationFormat>
  <Paragraphs>597</Paragraphs>
  <Slides>75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MallocWPS</cp:lastModifiedBy>
  <cp:revision>225</cp:revision>
  <dcterms:created xsi:type="dcterms:W3CDTF">2018-05-08T03:03:00Z</dcterms:created>
  <dcterms:modified xsi:type="dcterms:W3CDTF">2022-11-16T09:00:59Z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950ECCF910BB4894B77FE566D50D62F8</vt:lpwstr>
  </property>
</Properties>
</file>